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303" r:id="rId3"/>
    <p:sldId id="277" r:id="rId4"/>
    <p:sldId id="278" r:id="rId5"/>
    <p:sldId id="279" r:id="rId6"/>
    <p:sldId id="302" r:id="rId7"/>
    <p:sldId id="285" r:id="rId8"/>
    <p:sldId id="272" r:id="rId9"/>
    <p:sldId id="284" r:id="rId10"/>
    <p:sldId id="286" r:id="rId11"/>
    <p:sldId id="267" r:id="rId12"/>
    <p:sldId id="257" r:id="rId13"/>
    <p:sldId id="258" r:id="rId14"/>
    <p:sldId id="259" r:id="rId15"/>
    <p:sldId id="260" r:id="rId16"/>
    <p:sldId id="261" r:id="rId17"/>
    <p:sldId id="262" r:id="rId18"/>
    <p:sldId id="263" r:id="rId19"/>
    <p:sldId id="266" r:id="rId20"/>
    <p:sldId id="287" r:id="rId21"/>
    <p:sldId id="264" r:id="rId22"/>
    <p:sldId id="288" r:id="rId23"/>
    <p:sldId id="265" r:id="rId24"/>
    <p:sldId id="280" r:id="rId25"/>
    <p:sldId id="282" r:id="rId26"/>
    <p:sldId id="291" r:id="rId27"/>
    <p:sldId id="289" r:id="rId28"/>
    <p:sldId id="292" r:id="rId29"/>
    <p:sldId id="293" r:id="rId30"/>
    <p:sldId id="294" r:id="rId31"/>
    <p:sldId id="295" r:id="rId32"/>
    <p:sldId id="296" r:id="rId33"/>
    <p:sldId id="297" r:id="rId34"/>
    <p:sldId id="298" r:id="rId35"/>
    <p:sldId id="300" r:id="rId36"/>
    <p:sldId id="307" r:id="rId37"/>
    <p:sldId id="301" r:id="rId38"/>
    <p:sldId id="306" r:id="rId39"/>
    <p:sldId id="305" r:id="rId40"/>
    <p:sldId id="281" r:id="rId41"/>
    <p:sldId id="273"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34" y="60"/>
      </p:cViewPr>
      <p:guideLst>
        <p:guide orient="horz" pos="2160"/>
        <p:guide pos="384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17D0E-E419-46BA-8544-8FF44C3CB28B}" type="datetimeFigureOut">
              <a:rPr lang="en-US" smtClean="0"/>
              <a:t>9/9/2018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CD47BA-F224-4179-8D65-921305BA8A7B}" type="slidenum">
              <a:rPr lang="en-US" smtClean="0"/>
              <a:t>‹#›</a:t>
            </a:fld>
            <a:endParaRPr lang="en-US"/>
          </a:p>
        </p:txBody>
      </p:sp>
    </p:spTree>
    <p:extLst>
      <p:ext uri="{BB962C8B-B14F-4D97-AF65-F5344CB8AC3E}">
        <p14:creationId xmlns:p14="http://schemas.microsoft.com/office/powerpoint/2010/main" val="1012585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A65DD95-01BE-4406-AAEF-CA2F92529133}" type="datetime1">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F5A4B-4A13-479F-B760-CE9BE84513F2}" type="slidenum">
              <a:rPr lang="en-US" smtClean="0"/>
              <a:t>‹#›</a:t>
            </a:fld>
            <a:endParaRPr lang="en-US"/>
          </a:p>
        </p:txBody>
      </p:sp>
    </p:spTree>
    <p:extLst>
      <p:ext uri="{BB962C8B-B14F-4D97-AF65-F5344CB8AC3E}">
        <p14:creationId xmlns:p14="http://schemas.microsoft.com/office/powerpoint/2010/main" val="392759664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74006-8CE7-46DC-9D35-BFF1CE95E943}" type="datetime1">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F5A4B-4A13-479F-B760-CE9BE84513F2}" type="slidenum">
              <a:rPr lang="en-US" smtClean="0"/>
              <a:t>‹#›</a:t>
            </a:fld>
            <a:endParaRPr lang="en-US"/>
          </a:p>
        </p:txBody>
      </p:sp>
    </p:spTree>
    <p:extLst>
      <p:ext uri="{BB962C8B-B14F-4D97-AF65-F5344CB8AC3E}">
        <p14:creationId xmlns:p14="http://schemas.microsoft.com/office/powerpoint/2010/main" val="1997929489"/>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E13A3-B699-4108-9760-C462D193B415}" type="datetime1">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F5A4B-4A13-479F-B760-CE9BE84513F2}" type="slidenum">
              <a:rPr lang="en-US" smtClean="0"/>
              <a:t>‹#›</a:t>
            </a:fld>
            <a:endParaRPr lang="en-US"/>
          </a:p>
        </p:txBody>
      </p:sp>
    </p:spTree>
    <p:extLst>
      <p:ext uri="{BB962C8B-B14F-4D97-AF65-F5344CB8AC3E}">
        <p14:creationId xmlns:p14="http://schemas.microsoft.com/office/powerpoint/2010/main" val="209526844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65D6AC-8132-44A7-8CBF-4EEFD9BA8122}" type="datetime1">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F5A4B-4A13-479F-B760-CE9BE84513F2}" type="slidenum">
              <a:rPr lang="en-US" smtClean="0"/>
              <a:t>‹#›</a:t>
            </a:fld>
            <a:endParaRPr lang="en-US"/>
          </a:p>
        </p:txBody>
      </p:sp>
    </p:spTree>
    <p:extLst>
      <p:ext uri="{BB962C8B-B14F-4D97-AF65-F5344CB8AC3E}">
        <p14:creationId xmlns:p14="http://schemas.microsoft.com/office/powerpoint/2010/main" val="143826587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7ABF4E-400A-4BC2-BFFD-2DECC1B18A09}" type="datetime1">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F5A4B-4A13-479F-B760-CE9BE84513F2}" type="slidenum">
              <a:rPr lang="en-US" smtClean="0"/>
              <a:t>‹#›</a:t>
            </a:fld>
            <a:endParaRPr lang="en-US"/>
          </a:p>
        </p:txBody>
      </p:sp>
    </p:spTree>
    <p:extLst>
      <p:ext uri="{BB962C8B-B14F-4D97-AF65-F5344CB8AC3E}">
        <p14:creationId xmlns:p14="http://schemas.microsoft.com/office/powerpoint/2010/main" val="2151458229"/>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3093AA-EFCC-41F5-B959-1D19E74E9D72}" type="datetime1">
              <a:rPr lang="en-US" smtClean="0"/>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F5A4B-4A13-479F-B760-CE9BE84513F2}" type="slidenum">
              <a:rPr lang="en-US" smtClean="0"/>
              <a:t>‹#›</a:t>
            </a:fld>
            <a:endParaRPr lang="en-US"/>
          </a:p>
        </p:txBody>
      </p:sp>
    </p:spTree>
    <p:extLst>
      <p:ext uri="{BB962C8B-B14F-4D97-AF65-F5344CB8AC3E}">
        <p14:creationId xmlns:p14="http://schemas.microsoft.com/office/powerpoint/2010/main" val="206648865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A9C505-8812-4428-85E8-B7B7D9ECA87A}" type="datetime1">
              <a:rPr lang="en-US" smtClean="0"/>
              <a:t>9/9/2018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2F5A4B-4A13-479F-B760-CE9BE84513F2}" type="slidenum">
              <a:rPr lang="en-US" smtClean="0"/>
              <a:t>‹#›</a:t>
            </a:fld>
            <a:endParaRPr lang="en-US"/>
          </a:p>
        </p:txBody>
      </p:sp>
    </p:spTree>
    <p:extLst>
      <p:ext uri="{BB962C8B-B14F-4D97-AF65-F5344CB8AC3E}">
        <p14:creationId xmlns:p14="http://schemas.microsoft.com/office/powerpoint/2010/main" val="287616724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2A7178-7153-460F-BEEF-2FF677ECE331}" type="datetime1">
              <a:rPr lang="en-US" smtClean="0"/>
              <a:t>9/9/2018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2F5A4B-4A13-479F-B760-CE9BE84513F2}" type="slidenum">
              <a:rPr lang="en-US" smtClean="0"/>
              <a:t>‹#›</a:t>
            </a:fld>
            <a:endParaRPr lang="en-US"/>
          </a:p>
        </p:txBody>
      </p:sp>
    </p:spTree>
    <p:extLst>
      <p:ext uri="{BB962C8B-B14F-4D97-AF65-F5344CB8AC3E}">
        <p14:creationId xmlns:p14="http://schemas.microsoft.com/office/powerpoint/2010/main" val="2872340683"/>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FA14-5570-43FD-A4CB-C3C935A362E6}" type="datetime1">
              <a:rPr lang="en-US" smtClean="0"/>
              <a:t>9/9/2018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2F5A4B-4A13-479F-B760-CE9BE84513F2}" type="slidenum">
              <a:rPr lang="en-US" smtClean="0"/>
              <a:t>‹#›</a:t>
            </a:fld>
            <a:endParaRPr lang="en-US"/>
          </a:p>
        </p:txBody>
      </p:sp>
    </p:spTree>
    <p:extLst>
      <p:ext uri="{BB962C8B-B14F-4D97-AF65-F5344CB8AC3E}">
        <p14:creationId xmlns:p14="http://schemas.microsoft.com/office/powerpoint/2010/main" val="119840099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2A7706-4A15-4E25-B109-2C35122C9BA4}" type="datetime1">
              <a:rPr lang="en-US" smtClean="0"/>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F5A4B-4A13-479F-B760-CE9BE84513F2}" type="slidenum">
              <a:rPr lang="en-US" smtClean="0"/>
              <a:t>‹#›</a:t>
            </a:fld>
            <a:endParaRPr lang="en-US"/>
          </a:p>
        </p:txBody>
      </p:sp>
    </p:spTree>
    <p:extLst>
      <p:ext uri="{BB962C8B-B14F-4D97-AF65-F5344CB8AC3E}">
        <p14:creationId xmlns:p14="http://schemas.microsoft.com/office/powerpoint/2010/main" val="11448102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A86DD9-4BB5-4E5C-9F1C-B324CABB1DF5}" type="datetime1">
              <a:rPr lang="en-US" smtClean="0"/>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F5A4B-4A13-479F-B760-CE9BE84513F2}" type="slidenum">
              <a:rPr lang="en-US" smtClean="0"/>
              <a:t>‹#›</a:t>
            </a:fld>
            <a:endParaRPr lang="en-US"/>
          </a:p>
        </p:txBody>
      </p:sp>
    </p:spTree>
    <p:extLst>
      <p:ext uri="{BB962C8B-B14F-4D97-AF65-F5344CB8AC3E}">
        <p14:creationId xmlns:p14="http://schemas.microsoft.com/office/powerpoint/2010/main" val="321528828"/>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FB89F-4E0E-4F6B-8DBC-9EB7498267FF}" type="datetime1">
              <a:rPr lang="en-US" smtClean="0"/>
              <a:t>9/9/2018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F5A4B-4A13-479F-B760-CE9BE84513F2}" type="slidenum">
              <a:rPr lang="en-US" smtClean="0"/>
              <a:t>‹#›</a:t>
            </a:fld>
            <a:endParaRPr lang="en-US"/>
          </a:p>
        </p:txBody>
      </p:sp>
    </p:spTree>
    <p:extLst>
      <p:ext uri="{BB962C8B-B14F-4D97-AF65-F5344CB8AC3E}">
        <p14:creationId xmlns:p14="http://schemas.microsoft.com/office/powerpoint/2010/main" val="3885794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739516" y="1844825"/>
            <a:ext cx="4319971" cy="1468685"/>
          </a:xfrm>
        </p:spPr>
        <p:txBody>
          <a:bodyPr>
            <a:normAutofit fontScale="90000"/>
          </a:bodyPr>
          <a:lstStyle/>
          <a:p>
            <a:r>
              <a:rPr lang="en-US" sz="5400" dirty="0"/>
              <a:t>Robotics</a:t>
            </a:r>
            <a:br>
              <a:rPr lang="en-US" dirty="0"/>
            </a:br>
            <a:r>
              <a:rPr lang="en-US" dirty="0">
                <a:solidFill>
                  <a:schemeClr val="tx2"/>
                </a:solidFill>
              </a:rPr>
              <a:t>Lifting Things </a:t>
            </a:r>
          </a:p>
        </p:txBody>
      </p:sp>
      <p:sp>
        <p:nvSpPr>
          <p:cNvPr id="11" name="TextBox 10">
            <a:extLst>
              <a:ext uri="{FF2B5EF4-FFF2-40B4-BE49-F238E27FC236}">
                <a16:creationId xmlns:a16="http://schemas.microsoft.com/office/drawing/2014/main" id="{F70C688A-1453-4893-9EA9-962245D2AAD2}"/>
              </a:ext>
            </a:extLst>
          </p:cNvPr>
          <p:cNvSpPr txBox="1"/>
          <p:nvPr/>
        </p:nvSpPr>
        <p:spPr>
          <a:xfrm>
            <a:off x="2167541" y="4442947"/>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pic>
        <p:nvPicPr>
          <p:cNvPr id="43" name="Picture 42">
            <a:extLst>
              <a:ext uri="{FF2B5EF4-FFF2-40B4-BE49-F238E27FC236}">
                <a16:creationId xmlns:a16="http://schemas.microsoft.com/office/drawing/2014/main" id="{C1AB9F14-2B2F-45EA-AD37-A09E89BEAE4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92044" y="1844825"/>
            <a:ext cx="4990439" cy="3318111"/>
          </a:xfrm>
          <a:prstGeom prst="rect">
            <a:avLst/>
          </a:prstGeom>
        </p:spPr>
      </p:pic>
      <p:sp>
        <p:nvSpPr>
          <p:cNvPr id="3" name="Slide Number Placeholder 2">
            <a:extLst>
              <a:ext uri="{FF2B5EF4-FFF2-40B4-BE49-F238E27FC236}">
                <a16:creationId xmlns:a16="http://schemas.microsoft.com/office/drawing/2014/main" id="{D2CFA55E-E354-4378-BF47-BDC67A714479}"/>
              </a:ext>
            </a:extLst>
          </p:cNvPr>
          <p:cNvSpPr>
            <a:spLocks noGrp="1"/>
          </p:cNvSpPr>
          <p:nvPr>
            <p:ph type="sldNum" sz="quarter" idx="12"/>
          </p:nvPr>
        </p:nvSpPr>
        <p:spPr/>
        <p:txBody>
          <a:bodyPr/>
          <a:lstStyle/>
          <a:p>
            <a:fld id="{8D2F5A4B-4A13-479F-B760-CE9BE84513F2}" type="slidenum">
              <a:rPr lang="en-US" smtClean="0"/>
              <a:t>1</a:t>
            </a:fld>
            <a:endParaRPr lang="en-US"/>
          </a:p>
        </p:txBody>
      </p:sp>
    </p:spTree>
    <p:extLst>
      <p:ext uri="{BB962C8B-B14F-4D97-AF65-F5344CB8AC3E}">
        <p14:creationId xmlns:p14="http://schemas.microsoft.com/office/powerpoint/2010/main" val="715316535"/>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45"/>
          <p:cNvSpPr>
            <a:spLocks noGrp="1"/>
          </p:cNvSpPr>
          <p:nvPr>
            <p:ph type="sldNum" sz="quarter" idx="12"/>
          </p:nvPr>
        </p:nvSpPr>
        <p:spPr/>
        <p:txBody>
          <a:bodyPr/>
          <a:lstStyle/>
          <a:p>
            <a:fld id="{EA5C3481-4412-4B7D-A6BA-69D27DE7BB4B}" type="slidenum">
              <a:rPr lang="en-US" smtClean="0"/>
              <a:pPr/>
              <a:t>10</a:t>
            </a:fld>
            <a:endParaRPr lang="en-US"/>
          </a:p>
        </p:txBody>
      </p:sp>
      <p:grpSp>
        <p:nvGrpSpPr>
          <p:cNvPr id="34" name="Group 33"/>
          <p:cNvGrpSpPr/>
          <p:nvPr/>
        </p:nvGrpSpPr>
        <p:grpSpPr>
          <a:xfrm>
            <a:off x="1991545" y="2230866"/>
            <a:ext cx="6401807" cy="1359571"/>
            <a:chOff x="1043608" y="4193665"/>
            <a:chExt cx="6401807" cy="1359571"/>
          </a:xfrm>
        </p:grpSpPr>
        <p:sp>
          <p:nvSpPr>
            <p:cNvPr id="23" name="Rectangle 22"/>
            <p:cNvSpPr/>
            <p:nvPr/>
          </p:nvSpPr>
          <p:spPr>
            <a:xfrm rot="20766573">
              <a:off x="2721015" y="4857952"/>
              <a:ext cx="4724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043608" y="5157192"/>
              <a:ext cx="324036" cy="32403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151620" y="5265204"/>
              <a:ext cx="108012" cy="108012"/>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rapezoid 27"/>
            <p:cNvSpPr/>
            <p:nvPr/>
          </p:nvSpPr>
          <p:spPr>
            <a:xfrm rot="20617098">
              <a:off x="6080530" y="4193665"/>
              <a:ext cx="324036" cy="432048"/>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a:stCxn id="26" idx="0"/>
              <a:endCxn id="28" idx="0"/>
            </p:cNvCxnSpPr>
            <p:nvPr/>
          </p:nvCxnSpPr>
          <p:spPr>
            <a:xfrm rot="5400000" flipH="1" flipV="1">
              <a:off x="3216246" y="2191816"/>
              <a:ext cx="954757" cy="49759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2807804" y="5445224"/>
              <a:ext cx="108012" cy="108012"/>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p:cNvSpPr txBox="1"/>
          <p:nvPr/>
        </p:nvSpPr>
        <p:spPr>
          <a:xfrm>
            <a:off x="8632027" y="2667106"/>
            <a:ext cx="2907759" cy="1200329"/>
          </a:xfrm>
          <a:prstGeom prst="rect">
            <a:avLst/>
          </a:prstGeom>
          <a:noFill/>
        </p:spPr>
        <p:txBody>
          <a:bodyPr wrap="square" rtlCol="0">
            <a:spAutoFit/>
          </a:bodyPr>
          <a:lstStyle/>
          <a:p>
            <a:pPr marL="169863" indent="-169863">
              <a:buFont typeface="Arial" charset="0"/>
              <a:buChar char="•"/>
            </a:pPr>
            <a:r>
              <a:rPr lang="en-US" sz="2400" dirty="0"/>
              <a:t>Slowest action time</a:t>
            </a:r>
          </a:p>
          <a:p>
            <a:pPr marL="169863" indent="-169863">
              <a:buFont typeface="Arial" charset="0"/>
              <a:buChar char="•"/>
            </a:pPr>
            <a:r>
              <a:rPr lang="en-US" sz="2400" dirty="0"/>
              <a:t>Least complex</a:t>
            </a:r>
          </a:p>
          <a:p>
            <a:pPr marL="169863" indent="-169863">
              <a:buFont typeface="Arial" charset="0"/>
              <a:buChar char="•"/>
            </a:pPr>
            <a:r>
              <a:rPr lang="en-US" sz="2400" dirty="0"/>
              <a:t>Unlimited “stroke”</a:t>
            </a:r>
          </a:p>
        </p:txBody>
      </p:sp>
      <p:sp>
        <p:nvSpPr>
          <p:cNvPr id="40" name="TextBox 39"/>
          <p:cNvSpPr txBox="1"/>
          <p:nvPr/>
        </p:nvSpPr>
        <p:spPr>
          <a:xfrm>
            <a:off x="4907868" y="3446420"/>
            <a:ext cx="2520280" cy="738664"/>
          </a:xfrm>
          <a:prstGeom prst="rect">
            <a:avLst/>
          </a:prstGeom>
          <a:noFill/>
        </p:spPr>
        <p:txBody>
          <a:bodyPr wrap="square" rtlCol="0">
            <a:spAutoFit/>
          </a:bodyPr>
          <a:lstStyle/>
          <a:p>
            <a:r>
              <a:rPr lang="en-US" sz="1400" dirty="0"/>
              <a:t>Limit switches and mechanical stop used to stop in vertical and horizontal positions</a:t>
            </a:r>
          </a:p>
        </p:txBody>
      </p:sp>
      <p:sp>
        <p:nvSpPr>
          <p:cNvPr id="44" name="TextBox 43"/>
          <p:cNvSpPr txBox="1"/>
          <p:nvPr/>
        </p:nvSpPr>
        <p:spPr>
          <a:xfrm>
            <a:off x="1595500" y="1959223"/>
            <a:ext cx="2329484" cy="461665"/>
          </a:xfrm>
          <a:prstGeom prst="rect">
            <a:avLst/>
          </a:prstGeom>
          <a:noFill/>
        </p:spPr>
        <p:txBody>
          <a:bodyPr wrap="none" rtlCol="0">
            <a:spAutoFit/>
          </a:bodyPr>
          <a:lstStyle/>
          <a:p>
            <a:r>
              <a:rPr lang="en-US" sz="2400" b="1" dirty="0"/>
              <a:t>Cable and Winch</a:t>
            </a:r>
          </a:p>
        </p:txBody>
      </p:sp>
      <p:sp>
        <p:nvSpPr>
          <p:cNvPr id="31" name="Title 1">
            <a:extLst>
              <a:ext uri="{FF2B5EF4-FFF2-40B4-BE49-F238E27FC236}">
                <a16:creationId xmlns:a16="http://schemas.microsoft.com/office/drawing/2014/main" id="{F669D7C4-D23D-45A0-A697-486163533329}"/>
              </a:ext>
            </a:extLst>
          </p:cNvPr>
          <p:cNvSpPr txBox="1">
            <a:spLocks/>
          </p:cNvSpPr>
          <p:nvPr/>
        </p:nvSpPr>
        <p:spPr>
          <a:xfrm>
            <a:off x="1487488" y="224644"/>
            <a:ext cx="9039225" cy="10682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solidFill>
                  <a:srgbClr val="FF0000"/>
                </a:solidFill>
              </a:rPr>
              <a:t>There are several methods that can be used to raising and lowering the boom</a:t>
            </a:r>
            <a:endParaRPr lang="en-US" sz="3200" dirty="0">
              <a:solidFill>
                <a:srgbClr val="FF0000"/>
              </a:solidFill>
            </a:endParaRPr>
          </a:p>
        </p:txBody>
      </p:sp>
    </p:spTree>
    <p:extLst>
      <p:ext uri="{BB962C8B-B14F-4D97-AF65-F5344CB8AC3E}">
        <p14:creationId xmlns:p14="http://schemas.microsoft.com/office/powerpoint/2010/main" val="174711096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4673842" y="332656"/>
            <a:ext cx="2196244" cy="584775"/>
          </a:xfrm>
          <a:prstGeom prst="rect">
            <a:avLst/>
          </a:prstGeom>
          <a:noFill/>
        </p:spPr>
        <p:txBody>
          <a:bodyPr wrap="square" rtlCol="0">
            <a:spAutoFit/>
          </a:bodyPr>
          <a:lstStyle/>
          <a:p>
            <a:pPr algn="ctr"/>
            <a:r>
              <a:rPr lang="en-US" sz="3200" dirty="0">
                <a:solidFill>
                  <a:srgbClr val="FF0000"/>
                </a:solidFill>
              </a:rPr>
              <a:t>Moments</a:t>
            </a:r>
          </a:p>
        </p:txBody>
      </p:sp>
      <p:sp>
        <p:nvSpPr>
          <p:cNvPr id="21" name="TextBox 20"/>
          <p:cNvSpPr txBox="1"/>
          <p:nvPr/>
        </p:nvSpPr>
        <p:spPr>
          <a:xfrm>
            <a:off x="1580700" y="5636357"/>
            <a:ext cx="9030599" cy="523220"/>
          </a:xfrm>
          <a:prstGeom prst="rect">
            <a:avLst/>
          </a:prstGeom>
          <a:noFill/>
        </p:spPr>
        <p:txBody>
          <a:bodyPr wrap="square" rtlCol="0">
            <a:spAutoFit/>
          </a:bodyPr>
          <a:lstStyle/>
          <a:p>
            <a:r>
              <a:rPr lang="en-US" sz="2800" dirty="0"/>
              <a:t>Moment  =  Distance  x  Load  =  </a:t>
            </a:r>
            <a:r>
              <a:rPr lang="en-US" sz="2800" dirty="0">
                <a:solidFill>
                  <a:srgbClr val="FF0000"/>
                </a:solidFill>
              </a:rPr>
              <a:t>20 ft  </a:t>
            </a:r>
            <a:r>
              <a:rPr lang="en-US" sz="2800" dirty="0"/>
              <a:t>x  </a:t>
            </a:r>
            <a:r>
              <a:rPr lang="en-US" sz="2800" dirty="0">
                <a:solidFill>
                  <a:srgbClr val="0070C0"/>
                </a:solidFill>
              </a:rPr>
              <a:t>10 </a:t>
            </a:r>
            <a:r>
              <a:rPr lang="en-US" sz="2800" dirty="0" err="1">
                <a:solidFill>
                  <a:srgbClr val="0070C0"/>
                </a:solidFill>
              </a:rPr>
              <a:t>lbs</a:t>
            </a:r>
            <a:r>
              <a:rPr lang="en-US" sz="2800" dirty="0">
                <a:solidFill>
                  <a:srgbClr val="0070C0"/>
                </a:solidFill>
              </a:rPr>
              <a:t>  </a:t>
            </a:r>
            <a:r>
              <a:rPr lang="en-US" sz="2800" dirty="0"/>
              <a:t>=  200  Ft*</a:t>
            </a:r>
            <a:r>
              <a:rPr lang="en-US" sz="2800" dirty="0" err="1"/>
              <a:t>lbs</a:t>
            </a:r>
            <a:endParaRPr lang="en-US" sz="2800" dirty="0"/>
          </a:p>
        </p:txBody>
      </p:sp>
      <p:sp>
        <p:nvSpPr>
          <p:cNvPr id="14" name="TextBox 13">
            <a:extLst>
              <a:ext uri="{FF2B5EF4-FFF2-40B4-BE49-F238E27FC236}">
                <a16:creationId xmlns:a16="http://schemas.microsoft.com/office/drawing/2014/main" id="{5DA21E28-6911-41DB-8702-72D30E2D5C4B}"/>
              </a:ext>
            </a:extLst>
          </p:cNvPr>
          <p:cNvSpPr txBox="1"/>
          <p:nvPr/>
        </p:nvSpPr>
        <p:spPr>
          <a:xfrm>
            <a:off x="947428" y="1113631"/>
            <a:ext cx="10297144" cy="830997"/>
          </a:xfrm>
          <a:prstGeom prst="rect">
            <a:avLst/>
          </a:prstGeom>
          <a:noFill/>
        </p:spPr>
        <p:txBody>
          <a:bodyPr wrap="square" rtlCol="0">
            <a:spAutoFit/>
          </a:bodyPr>
          <a:lstStyle/>
          <a:p>
            <a:r>
              <a:rPr lang="en-US" sz="2400" dirty="0"/>
              <a:t>If the crane boom concept is used, the system will have to be able to handle the “moment” created by the load that is being lifted.</a:t>
            </a:r>
          </a:p>
        </p:txBody>
      </p:sp>
      <p:sp>
        <p:nvSpPr>
          <p:cNvPr id="24" name="TextBox 23">
            <a:extLst>
              <a:ext uri="{FF2B5EF4-FFF2-40B4-BE49-F238E27FC236}">
                <a16:creationId xmlns:a16="http://schemas.microsoft.com/office/drawing/2014/main" id="{8D4CDC6D-195D-4D7A-9A52-5067352F7E22}"/>
              </a:ext>
            </a:extLst>
          </p:cNvPr>
          <p:cNvSpPr txBox="1"/>
          <p:nvPr/>
        </p:nvSpPr>
        <p:spPr>
          <a:xfrm>
            <a:off x="947427" y="2168860"/>
            <a:ext cx="10297144" cy="830997"/>
          </a:xfrm>
          <a:prstGeom prst="rect">
            <a:avLst/>
          </a:prstGeom>
          <a:noFill/>
        </p:spPr>
        <p:txBody>
          <a:bodyPr wrap="square" rtlCol="0">
            <a:spAutoFit/>
          </a:bodyPr>
          <a:lstStyle/>
          <a:p>
            <a:r>
              <a:rPr lang="en-US" sz="2400" dirty="0"/>
              <a:t>A moment is created when some force (a load) is applied at a distance from a point of rotation (</a:t>
            </a:r>
            <a:r>
              <a:rPr lang="en-US" sz="2400" b="1" dirty="0">
                <a:solidFill>
                  <a:srgbClr val="7030A0"/>
                </a:solidFill>
              </a:rPr>
              <a:t>Point A</a:t>
            </a:r>
            <a:r>
              <a:rPr lang="en-US" sz="2400" dirty="0"/>
              <a:t> in the diagram).</a:t>
            </a:r>
          </a:p>
        </p:txBody>
      </p:sp>
      <p:grpSp>
        <p:nvGrpSpPr>
          <p:cNvPr id="11" name="Group 10">
            <a:extLst>
              <a:ext uri="{FF2B5EF4-FFF2-40B4-BE49-F238E27FC236}">
                <a16:creationId xmlns:a16="http://schemas.microsoft.com/office/drawing/2014/main" id="{298192AD-7DE9-44E2-A932-6C71CB41E53F}"/>
              </a:ext>
            </a:extLst>
          </p:cNvPr>
          <p:cNvGrpSpPr/>
          <p:nvPr/>
        </p:nvGrpSpPr>
        <p:grpSpPr>
          <a:xfrm>
            <a:off x="1739516" y="3501008"/>
            <a:ext cx="6156685" cy="1823709"/>
            <a:chOff x="1739516" y="3609020"/>
            <a:chExt cx="6156685" cy="1823709"/>
          </a:xfrm>
        </p:grpSpPr>
        <p:grpSp>
          <p:nvGrpSpPr>
            <p:cNvPr id="20" name="Group 19"/>
            <p:cNvGrpSpPr/>
            <p:nvPr/>
          </p:nvGrpSpPr>
          <p:grpSpPr>
            <a:xfrm>
              <a:off x="1739516" y="3609020"/>
              <a:ext cx="6156685" cy="1823709"/>
              <a:chOff x="317123" y="982469"/>
              <a:chExt cx="6156685" cy="1823709"/>
            </a:xfrm>
          </p:grpSpPr>
          <p:sp>
            <p:nvSpPr>
              <p:cNvPr id="2" name="TextBox 1"/>
              <p:cNvSpPr txBox="1"/>
              <p:nvPr/>
            </p:nvSpPr>
            <p:spPr>
              <a:xfrm>
                <a:off x="317123" y="2159847"/>
                <a:ext cx="4536495" cy="646331"/>
              </a:xfrm>
              <a:prstGeom prst="rect">
                <a:avLst/>
              </a:prstGeom>
              <a:noFill/>
            </p:spPr>
            <p:txBody>
              <a:bodyPr wrap="square" rtlCol="0">
                <a:spAutoFit/>
              </a:bodyPr>
              <a:lstStyle/>
              <a:p>
                <a:r>
                  <a:rPr lang="en-US" dirty="0"/>
                  <a:t>Massless beam with 10  </a:t>
                </a:r>
                <a:r>
                  <a:rPr lang="en-US" dirty="0" err="1"/>
                  <a:t>Lb</a:t>
                </a:r>
                <a:r>
                  <a:rPr lang="en-US" dirty="0"/>
                  <a:t> load  located  20 ft from the pivot point?</a:t>
                </a:r>
              </a:p>
            </p:txBody>
          </p:sp>
          <p:sp>
            <p:nvSpPr>
              <p:cNvPr id="3" name="Rectangle 2"/>
              <p:cNvSpPr/>
              <p:nvPr/>
            </p:nvSpPr>
            <p:spPr>
              <a:xfrm>
                <a:off x="899592" y="1738553"/>
                <a:ext cx="5364596"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827584" y="1701876"/>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gnetic Disk 4"/>
              <p:cNvSpPr/>
              <p:nvPr/>
            </p:nvSpPr>
            <p:spPr>
              <a:xfrm>
                <a:off x="5076056" y="1090481"/>
                <a:ext cx="540060" cy="755411"/>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899592" y="1468186"/>
                <a:ext cx="444649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843808" y="982469"/>
                <a:ext cx="972108" cy="461665"/>
              </a:xfrm>
              <a:prstGeom prst="rect">
                <a:avLst/>
              </a:prstGeom>
              <a:noFill/>
            </p:spPr>
            <p:txBody>
              <a:bodyPr wrap="square" rtlCol="0">
                <a:spAutoFit/>
              </a:bodyPr>
              <a:lstStyle/>
              <a:p>
                <a:r>
                  <a:rPr lang="en-US" sz="2400" dirty="0">
                    <a:solidFill>
                      <a:srgbClr val="FF0000"/>
                    </a:solidFill>
                  </a:rPr>
                  <a:t>20 </a:t>
                </a:r>
                <a:r>
                  <a:rPr lang="en-US" sz="2400" dirty="0" err="1">
                    <a:solidFill>
                      <a:srgbClr val="FF0000"/>
                    </a:solidFill>
                  </a:rPr>
                  <a:t>ft</a:t>
                </a:r>
                <a:endParaRPr lang="en-US" sz="2400" dirty="0">
                  <a:solidFill>
                    <a:srgbClr val="FF0000"/>
                  </a:solidFill>
                </a:endParaRPr>
              </a:p>
            </p:txBody>
          </p:sp>
          <p:sp>
            <p:nvSpPr>
              <p:cNvPr id="9" name="TextBox 8"/>
              <p:cNvSpPr txBox="1"/>
              <p:nvPr/>
            </p:nvSpPr>
            <p:spPr>
              <a:xfrm>
                <a:off x="5501700" y="1996968"/>
                <a:ext cx="972108" cy="461665"/>
              </a:xfrm>
              <a:prstGeom prst="rect">
                <a:avLst/>
              </a:prstGeom>
              <a:noFill/>
            </p:spPr>
            <p:txBody>
              <a:bodyPr wrap="square" rtlCol="0">
                <a:spAutoFit/>
              </a:bodyPr>
              <a:lstStyle/>
              <a:p>
                <a:r>
                  <a:rPr lang="en-US" sz="2400" dirty="0">
                    <a:solidFill>
                      <a:srgbClr val="0070C0"/>
                    </a:solidFill>
                  </a:rPr>
                  <a:t>10 </a:t>
                </a:r>
                <a:r>
                  <a:rPr lang="en-US" sz="2400" dirty="0" err="1">
                    <a:solidFill>
                      <a:srgbClr val="0070C0"/>
                    </a:solidFill>
                  </a:rPr>
                  <a:t>lbs</a:t>
                </a:r>
                <a:endParaRPr lang="en-US" sz="2400" dirty="0">
                  <a:solidFill>
                    <a:srgbClr val="0070C0"/>
                  </a:solidFill>
                </a:endParaRPr>
              </a:p>
            </p:txBody>
          </p:sp>
          <p:cxnSp>
            <p:nvCxnSpPr>
              <p:cNvPr id="10" name="Straight Arrow Connector 9"/>
              <p:cNvCxnSpPr/>
              <p:nvPr/>
            </p:nvCxnSpPr>
            <p:spPr>
              <a:xfrm>
                <a:off x="5346086" y="1845892"/>
                <a:ext cx="0" cy="7200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id="{6FEB0EF5-7478-46AA-882D-533E8B643B2F}"/>
                </a:ext>
              </a:extLst>
            </p:cNvPr>
            <p:cNvSpPr txBox="1"/>
            <p:nvPr/>
          </p:nvSpPr>
          <p:spPr>
            <a:xfrm>
              <a:off x="1847537" y="4175545"/>
              <a:ext cx="396035" cy="461665"/>
            </a:xfrm>
            <a:prstGeom prst="rect">
              <a:avLst/>
            </a:prstGeom>
            <a:noFill/>
          </p:spPr>
          <p:txBody>
            <a:bodyPr wrap="square" rtlCol="0">
              <a:spAutoFit/>
            </a:bodyPr>
            <a:lstStyle/>
            <a:p>
              <a:r>
                <a:rPr lang="en-US" sz="2400" b="1" dirty="0">
                  <a:solidFill>
                    <a:srgbClr val="7030A0"/>
                  </a:solidFill>
                </a:rPr>
                <a:t>A</a:t>
              </a:r>
            </a:p>
          </p:txBody>
        </p:sp>
      </p:grpSp>
      <p:sp>
        <p:nvSpPr>
          <p:cNvPr id="6" name="Slide Number Placeholder 5">
            <a:extLst>
              <a:ext uri="{FF2B5EF4-FFF2-40B4-BE49-F238E27FC236}">
                <a16:creationId xmlns:a16="http://schemas.microsoft.com/office/drawing/2014/main" id="{1BF19E8B-7A0D-45A9-A6CD-CA7F1F5D8029}"/>
              </a:ext>
            </a:extLst>
          </p:cNvPr>
          <p:cNvSpPr>
            <a:spLocks noGrp="1"/>
          </p:cNvSpPr>
          <p:nvPr>
            <p:ph type="sldNum" sz="quarter" idx="12"/>
          </p:nvPr>
        </p:nvSpPr>
        <p:spPr/>
        <p:txBody>
          <a:bodyPr/>
          <a:lstStyle/>
          <a:p>
            <a:fld id="{8D2F5A4B-4A13-479F-B760-CE9BE84513F2}" type="slidenum">
              <a:rPr lang="en-US" smtClean="0"/>
              <a:t>11</a:t>
            </a:fld>
            <a:endParaRPr lang="en-US"/>
          </a:p>
        </p:txBody>
      </p:sp>
    </p:spTree>
    <p:extLst>
      <p:ext uri="{BB962C8B-B14F-4D97-AF65-F5344CB8AC3E}">
        <p14:creationId xmlns:p14="http://schemas.microsoft.com/office/powerpoint/2010/main" val="241907576"/>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8831971" y="4206621"/>
            <a:ext cx="2736972" cy="1200329"/>
          </a:xfrm>
          <a:prstGeom prst="rect">
            <a:avLst/>
          </a:prstGeom>
          <a:noFill/>
        </p:spPr>
        <p:txBody>
          <a:bodyPr wrap="square" rtlCol="0">
            <a:spAutoFit/>
          </a:bodyPr>
          <a:lstStyle/>
          <a:p>
            <a:r>
              <a:rPr lang="en-US" sz="2400" dirty="0"/>
              <a:t>The mass “A” tries to </a:t>
            </a:r>
            <a:r>
              <a:rPr lang="en-US" sz="2400" dirty="0">
                <a:solidFill>
                  <a:srgbClr val="FF0000"/>
                </a:solidFill>
              </a:rPr>
              <a:t>rotate the boom down</a:t>
            </a:r>
            <a:r>
              <a:rPr lang="en-US" sz="2400" dirty="0"/>
              <a:t>…</a:t>
            </a:r>
          </a:p>
        </p:txBody>
      </p:sp>
      <p:sp>
        <p:nvSpPr>
          <p:cNvPr id="45" name="TextBox 44"/>
          <p:cNvSpPr txBox="1"/>
          <p:nvPr/>
        </p:nvSpPr>
        <p:spPr>
          <a:xfrm>
            <a:off x="5087556" y="4528810"/>
            <a:ext cx="3744415" cy="1569660"/>
          </a:xfrm>
          <a:prstGeom prst="rect">
            <a:avLst/>
          </a:prstGeom>
          <a:noFill/>
        </p:spPr>
        <p:txBody>
          <a:bodyPr wrap="square" rtlCol="0">
            <a:spAutoFit/>
          </a:bodyPr>
          <a:lstStyle/>
          <a:p>
            <a:r>
              <a:rPr lang="en-US" sz="2400" dirty="0"/>
              <a:t>The crane boom also has mass, and thus it also tries to </a:t>
            </a:r>
            <a:r>
              <a:rPr lang="en-US" sz="2400" dirty="0">
                <a:solidFill>
                  <a:srgbClr val="7030A0"/>
                </a:solidFill>
              </a:rPr>
              <a:t>rotate the boom downward</a:t>
            </a:r>
            <a:r>
              <a:rPr lang="en-US" sz="2400" dirty="0"/>
              <a:t>.</a:t>
            </a:r>
          </a:p>
        </p:txBody>
      </p:sp>
      <p:sp>
        <p:nvSpPr>
          <p:cNvPr id="23" name="TextBox 22">
            <a:extLst>
              <a:ext uri="{FF2B5EF4-FFF2-40B4-BE49-F238E27FC236}">
                <a16:creationId xmlns:a16="http://schemas.microsoft.com/office/drawing/2014/main" id="{7D03C31A-1769-4934-9712-EDFD2FF83CFE}"/>
              </a:ext>
            </a:extLst>
          </p:cNvPr>
          <p:cNvSpPr txBox="1"/>
          <p:nvPr/>
        </p:nvSpPr>
        <p:spPr>
          <a:xfrm>
            <a:off x="572308" y="395224"/>
            <a:ext cx="4685492" cy="1569660"/>
          </a:xfrm>
          <a:prstGeom prst="rect">
            <a:avLst/>
          </a:prstGeom>
          <a:noFill/>
        </p:spPr>
        <p:txBody>
          <a:bodyPr wrap="square" rtlCol="0">
            <a:spAutoFit/>
          </a:bodyPr>
          <a:lstStyle/>
          <a:p>
            <a:r>
              <a:rPr lang="en-US" sz="2400" dirty="0"/>
              <a:t>The system used to raise the boom must be able to overcome the moment created by the boom length and the load being lifted.</a:t>
            </a:r>
          </a:p>
        </p:txBody>
      </p:sp>
      <p:grpSp>
        <p:nvGrpSpPr>
          <p:cNvPr id="17" name="Group 16">
            <a:extLst>
              <a:ext uri="{FF2B5EF4-FFF2-40B4-BE49-F238E27FC236}">
                <a16:creationId xmlns:a16="http://schemas.microsoft.com/office/drawing/2014/main" id="{8A96C430-E690-4D17-A1EC-809E7A05729B}"/>
              </a:ext>
            </a:extLst>
          </p:cNvPr>
          <p:cNvGrpSpPr/>
          <p:nvPr/>
        </p:nvGrpSpPr>
        <p:grpSpPr>
          <a:xfrm>
            <a:off x="3200400" y="980728"/>
            <a:ext cx="7000057" cy="3468216"/>
            <a:chOff x="3200400" y="980728"/>
            <a:chExt cx="7000057" cy="3468216"/>
          </a:xfrm>
        </p:grpSpPr>
        <p:sp>
          <p:nvSpPr>
            <p:cNvPr id="4" name="Rectangle 3"/>
            <p:cNvSpPr/>
            <p:nvPr/>
          </p:nvSpPr>
          <p:spPr>
            <a:xfrm>
              <a:off x="3200400" y="3305944"/>
              <a:ext cx="2057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0565794">
              <a:off x="4570505" y="2814126"/>
              <a:ext cx="4876800"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9246586" y="2348880"/>
              <a:ext cx="0" cy="95706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8940316" y="3305944"/>
              <a:ext cx="612068" cy="69912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9030326" y="3465004"/>
              <a:ext cx="486054" cy="369332"/>
            </a:xfrm>
            <a:prstGeom prst="rect">
              <a:avLst/>
            </a:prstGeom>
            <a:noFill/>
          </p:spPr>
          <p:txBody>
            <a:bodyPr wrap="square" rtlCol="0">
              <a:spAutoFit/>
            </a:bodyPr>
            <a:lstStyle/>
            <a:p>
              <a:r>
                <a:rPr lang="en-US" dirty="0"/>
                <a:t>A</a:t>
              </a:r>
            </a:p>
          </p:txBody>
        </p:sp>
        <p:grpSp>
          <p:nvGrpSpPr>
            <p:cNvPr id="48" name="Group 47"/>
            <p:cNvGrpSpPr/>
            <p:nvPr/>
          </p:nvGrpSpPr>
          <p:grpSpPr>
            <a:xfrm>
              <a:off x="4546170" y="980728"/>
              <a:ext cx="5654287" cy="3467286"/>
              <a:chOff x="3022169" y="980728"/>
              <a:chExt cx="5654287" cy="3467286"/>
            </a:xfrm>
          </p:grpSpPr>
          <p:grpSp>
            <p:nvGrpSpPr>
              <p:cNvPr id="41" name="Group 40"/>
              <p:cNvGrpSpPr/>
              <p:nvPr/>
            </p:nvGrpSpPr>
            <p:grpSpPr>
              <a:xfrm>
                <a:off x="6768244" y="980728"/>
                <a:ext cx="1908212" cy="2088232"/>
                <a:chOff x="6768244" y="980728"/>
                <a:chExt cx="1908212" cy="2088232"/>
              </a:xfrm>
            </p:grpSpPr>
            <p:sp>
              <p:nvSpPr>
                <p:cNvPr id="8" name="Flowchart: Or 7"/>
                <p:cNvSpPr/>
                <p:nvPr/>
              </p:nvSpPr>
              <p:spPr>
                <a:xfrm>
                  <a:off x="7596572" y="2096852"/>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7858828" y="2348880"/>
                  <a:ext cx="0" cy="7200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768244" y="980728"/>
                  <a:ext cx="1908212" cy="923330"/>
                </a:xfrm>
                <a:prstGeom prst="rect">
                  <a:avLst/>
                </a:prstGeom>
                <a:noFill/>
              </p:spPr>
              <p:txBody>
                <a:bodyPr wrap="square" rtlCol="0">
                  <a:spAutoFit/>
                </a:bodyPr>
                <a:lstStyle/>
                <a:p>
                  <a:r>
                    <a:rPr lang="en-US" dirty="0"/>
                    <a:t>Action point of the object being lifted</a:t>
                  </a:r>
                </a:p>
              </p:txBody>
            </p:sp>
          </p:grpSp>
          <p:sp>
            <p:nvSpPr>
              <p:cNvPr id="46" name="Freeform 45"/>
              <p:cNvSpPr/>
              <p:nvPr/>
            </p:nvSpPr>
            <p:spPr>
              <a:xfrm>
                <a:off x="3022169" y="2925075"/>
                <a:ext cx="1217111" cy="1522939"/>
              </a:xfrm>
              <a:custGeom>
                <a:avLst/>
                <a:gdLst>
                  <a:gd name="connsiteX0" fmla="*/ 0 w 1217111"/>
                  <a:gd name="connsiteY0" fmla="*/ 19603 h 1522939"/>
                  <a:gd name="connsiteX1" fmla="*/ 410706 w 1217111"/>
                  <a:gd name="connsiteY1" fmla="*/ 11854 h 1522939"/>
                  <a:gd name="connsiteX2" fmla="*/ 836909 w 1217111"/>
                  <a:gd name="connsiteY2" fmla="*/ 159088 h 1522939"/>
                  <a:gd name="connsiteX3" fmla="*/ 1115878 w 1217111"/>
                  <a:gd name="connsiteY3" fmla="*/ 484552 h 1522939"/>
                  <a:gd name="connsiteX4" fmla="*/ 1216617 w 1217111"/>
                  <a:gd name="connsiteY4" fmla="*/ 903006 h 1522939"/>
                  <a:gd name="connsiteX5" fmla="*/ 1146875 w 1217111"/>
                  <a:gd name="connsiteY5" fmla="*/ 1329210 h 1522939"/>
                  <a:gd name="connsiteX6" fmla="*/ 984143 w 1217111"/>
                  <a:gd name="connsiteY6" fmla="*/ 1522939 h 152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7111" h="1522939">
                    <a:moveTo>
                      <a:pt x="0" y="19603"/>
                    </a:moveTo>
                    <a:cubicBezTo>
                      <a:pt x="135610" y="4105"/>
                      <a:pt x="271221" y="-11393"/>
                      <a:pt x="410706" y="11854"/>
                    </a:cubicBezTo>
                    <a:cubicBezTo>
                      <a:pt x="550191" y="35101"/>
                      <a:pt x="719380" y="80305"/>
                      <a:pt x="836909" y="159088"/>
                    </a:cubicBezTo>
                    <a:cubicBezTo>
                      <a:pt x="954438" y="237871"/>
                      <a:pt x="1052593" y="360566"/>
                      <a:pt x="1115878" y="484552"/>
                    </a:cubicBezTo>
                    <a:cubicBezTo>
                      <a:pt x="1179163" y="608538"/>
                      <a:pt x="1211451" y="762230"/>
                      <a:pt x="1216617" y="903006"/>
                    </a:cubicBezTo>
                    <a:cubicBezTo>
                      <a:pt x="1221783" y="1043782"/>
                      <a:pt x="1185621" y="1225888"/>
                      <a:pt x="1146875" y="1329210"/>
                    </a:cubicBezTo>
                    <a:cubicBezTo>
                      <a:pt x="1108129" y="1432532"/>
                      <a:pt x="1046136" y="1477735"/>
                      <a:pt x="984143" y="1522939"/>
                    </a:cubicBezTo>
                  </a:path>
                </a:pathLst>
              </a:custGeom>
              <a:noFill/>
              <a:ln w="57150">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4914894" y="1635187"/>
              <a:ext cx="2837291" cy="2632676"/>
              <a:chOff x="3390893" y="1635187"/>
              <a:chExt cx="2837291" cy="2632676"/>
            </a:xfrm>
          </p:grpSpPr>
          <p:grpSp>
            <p:nvGrpSpPr>
              <p:cNvPr id="42" name="Group 41"/>
              <p:cNvGrpSpPr/>
              <p:nvPr/>
            </p:nvGrpSpPr>
            <p:grpSpPr>
              <a:xfrm>
                <a:off x="4319972" y="1635187"/>
                <a:ext cx="1908212" cy="2209057"/>
                <a:chOff x="4319972" y="1635187"/>
                <a:chExt cx="1908212" cy="2209057"/>
              </a:xfrm>
            </p:grpSpPr>
            <p:sp>
              <p:nvSpPr>
                <p:cNvPr id="7" name="Flowchart: Or 6"/>
                <p:cNvSpPr/>
                <p:nvPr/>
              </p:nvSpPr>
              <p:spPr>
                <a:xfrm>
                  <a:off x="5358891" y="2805576"/>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5484905" y="3124164"/>
                  <a:ext cx="0" cy="72008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319972" y="1635187"/>
                  <a:ext cx="1908212" cy="923330"/>
                </a:xfrm>
                <a:prstGeom prst="rect">
                  <a:avLst/>
                </a:prstGeom>
                <a:noFill/>
              </p:spPr>
              <p:txBody>
                <a:bodyPr wrap="square" rtlCol="0">
                  <a:spAutoFit/>
                </a:bodyPr>
                <a:lstStyle/>
                <a:p>
                  <a:r>
                    <a:rPr lang="en-US" dirty="0"/>
                    <a:t>Action point of the mass of the boom (Boom CG)</a:t>
                  </a:r>
                </a:p>
              </p:txBody>
            </p:sp>
          </p:grpSp>
          <p:sp>
            <p:nvSpPr>
              <p:cNvPr id="47" name="Freeform 46"/>
              <p:cNvSpPr/>
              <p:nvPr/>
            </p:nvSpPr>
            <p:spPr>
              <a:xfrm>
                <a:off x="3390893" y="2744924"/>
                <a:ext cx="1217111" cy="1522939"/>
              </a:xfrm>
              <a:custGeom>
                <a:avLst/>
                <a:gdLst>
                  <a:gd name="connsiteX0" fmla="*/ 0 w 1217111"/>
                  <a:gd name="connsiteY0" fmla="*/ 19603 h 1522939"/>
                  <a:gd name="connsiteX1" fmla="*/ 410706 w 1217111"/>
                  <a:gd name="connsiteY1" fmla="*/ 11854 h 1522939"/>
                  <a:gd name="connsiteX2" fmla="*/ 836909 w 1217111"/>
                  <a:gd name="connsiteY2" fmla="*/ 159088 h 1522939"/>
                  <a:gd name="connsiteX3" fmla="*/ 1115878 w 1217111"/>
                  <a:gd name="connsiteY3" fmla="*/ 484552 h 1522939"/>
                  <a:gd name="connsiteX4" fmla="*/ 1216617 w 1217111"/>
                  <a:gd name="connsiteY4" fmla="*/ 903006 h 1522939"/>
                  <a:gd name="connsiteX5" fmla="*/ 1146875 w 1217111"/>
                  <a:gd name="connsiteY5" fmla="*/ 1329210 h 1522939"/>
                  <a:gd name="connsiteX6" fmla="*/ 984143 w 1217111"/>
                  <a:gd name="connsiteY6" fmla="*/ 1522939 h 152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7111" h="1522939">
                    <a:moveTo>
                      <a:pt x="0" y="19603"/>
                    </a:moveTo>
                    <a:cubicBezTo>
                      <a:pt x="135610" y="4105"/>
                      <a:pt x="271221" y="-11393"/>
                      <a:pt x="410706" y="11854"/>
                    </a:cubicBezTo>
                    <a:cubicBezTo>
                      <a:pt x="550191" y="35101"/>
                      <a:pt x="719380" y="80305"/>
                      <a:pt x="836909" y="159088"/>
                    </a:cubicBezTo>
                    <a:cubicBezTo>
                      <a:pt x="954438" y="237871"/>
                      <a:pt x="1052593" y="360566"/>
                      <a:pt x="1115878" y="484552"/>
                    </a:cubicBezTo>
                    <a:cubicBezTo>
                      <a:pt x="1179163" y="608538"/>
                      <a:pt x="1211451" y="762230"/>
                      <a:pt x="1216617" y="903006"/>
                    </a:cubicBezTo>
                    <a:cubicBezTo>
                      <a:pt x="1221783" y="1043782"/>
                      <a:pt x="1185621" y="1225888"/>
                      <a:pt x="1146875" y="1329210"/>
                    </a:cubicBezTo>
                    <a:cubicBezTo>
                      <a:pt x="1108129" y="1432532"/>
                      <a:pt x="1046136" y="1477735"/>
                      <a:pt x="984143" y="1522939"/>
                    </a:cubicBezTo>
                  </a:path>
                </a:pathLst>
              </a:custGeom>
              <a:noFill/>
              <a:ln w="5715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a:extLst>
                <a:ext uri="{FF2B5EF4-FFF2-40B4-BE49-F238E27FC236}">
                  <a16:creationId xmlns:a16="http://schemas.microsoft.com/office/drawing/2014/main" id="{2E59FAEA-8307-49F6-9F54-2AC6FBB6F94B}"/>
                </a:ext>
              </a:extLst>
            </p:cNvPr>
            <p:cNvGrpSpPr/>
            <p:nvPr/>
          </p:nvGrpSpPr>
          <p:grpSpPr>
            <a:xfrm>
              <a:off x="3339753" y="3305944"/>
              <a:ext cx="1820143" cy="769387"/>
              <a:chOff x="767408" y="3305944"/>
              <a:chExt cx="1820143" cy="769387"/>
            </a:xfrm>
          </p:grpSpPr>
          <p:sp>
            <p:nvSpPr>
              <p:cNvPr id="2" name="Oval 1">
                <a:extLst>
                  <a:ext uri="{FF2B5EF4-FFF2-40B4-BE49-F238E27FC236}">
                    <a16:creationId xmlns:a16="http://schemas.microsoft.com/office/drawing/2014/main" id="{2AA9948D-91EE-42B8-A3B4-7DD0F1142D2E}"/>
                  </a:ext>
                </a:extLst>
              </p:cNvPr>
              <p:cNvSpPr/>
              <p:nvPr/>
            </p:nvSpPr>
            <p:spPr>
              <a:xfrm>
                <a:off x="1875921" y="3305944"/>
                <a:ext cx="711630" cy="66436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152055" y="3537012"/>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295B6663-0F12-4938-96B7-33C76256FED1}"/>
                  </a:ext>
                </a:extLst>
              </p:cNvPr>
              <p:cNvSpPr/>
              <p:nvPr/>
            </p:nvSpPr>
            <p:spPr>
              <a:xfrm>
                <a:off x="1579439" y="3501008"/>
                <a:ext cx="324036" cy="32403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A66AF429-A30B-4324-B340-7A6C73C1F546}"/>
                  </a:ext>
                </a:extLst>
              </p:cNvPr>
              <p:cNvSpPr/>
              <p:nvPr/>
            </p:nvSpPr>
            <p:spPr>
              <a:xfrm>
                <a:off x="1687451" y="3609020"/>
                <a:ext cx="108012" cy="108012"/>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E7E1F5E-D1A1-4F50-8EF9-2F739A737DEC}"/>
                  </a:ext>
                </a:extLst>
              </p:cNvPr>
              <p:cNvSpPr txBox="1"/>
              <p:nvPr/>
            </p:nvSpPr>
            <p:spPr>
              <a:xfrm>
                <a:off x="767408" y="3429000"/>
                <a:ext cx="928729" cy="646331"/>
              </a:xfrm>
              <a:prstGeom prst="rect">
                <a:avLst/>
              </a:prstGeom>
              <a:noFill/>
            </p:spPr>
            <p:txBody>
              <a:bodyPr wrap="square" rtlCol="0">
                <a:spAutoFit/>
              </a:bodyPr>
              <a:lstStyle/>
              <a:p>
                <a:r>
                  <a:rPr lang="en-US" dirty="0"/>
                  <a:t>Motor &amp; Gear</a:t>
                </a:r>
              </a:p>
            </p:txBody>
          </p:sp>
        </p:grpSp>
      </p:grpSp>
      <p:sp>
        <p:nvSpPr>
          <p:cNvPr id="11" name="Slide Number Placeholder 10">
            <a:extLst>
              <a:ext uri="{FF2B5EF4-FFF2-40B4-BE49-F238E27FC236}">
                <a16:creationId xmlns:a16="http://schemas.microsoft.com/office/drawing/2014/main" id="{C26B1094-68AA-42E5-A38A-DA8A675FC4EE}"/>
              </a:ext>
            </a:extLst>
          </p:cNvPr>
          <p:cNvSpPr>
            <a:spLocks noGrp="1"/>
          </p:cNvSpPr>
          <p:nvPr>
            <p:ph type="sldNum" sz="quarter" idx="12"/>
          </p:nvPr>
        </p:nvSpPr>
        <p:spPr/>
        <p:txBody>
          <a:bodyPr/>
          <a:lstStyle/>
          <a:p>
            <a:fld id="{8D2F5A4B-4A13-479F-B760-CE9BE84513F2}" type="slidenum">
              <a:rPr lang="en-US" smtClean="0"/>
              <a:t>12</a:t>
            </a:fld>
            <a:endParaRPr lang="en-US"/>
          </a:p>
        </p:txBody>
      </p:sp>
    </p:spTree>
    <p:extLst>
      <p:ext uri="{BB962C8B-B14F-4D97-AF65-F5344CB8AC3E}">
        <p14:creationId xmlns:p14="http://schemas.microsoft.com/office/powerpoint/2010/main" val="99625567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
                                        </p:tgtEl>
                                        <p:attrNameLst>
                                          <p:attrName>style.visibility</p:attrName>
                                        </p:attrNameLst>
                                      </p:cBhvr>
                                      <p:to>
                                        <p:strVal val="visible"/>
                                      </p:to>
                                    </p:set>
                                    <p:anim calcmode="lin" valueType="num">
                                      <p:cBhvr additive="base">
                                        <p:cTn id="13" dur="500" fill="hold"/>
                                        <p:tgtEl>
                                          <p:spTgt spid="45"/>
                                        </p:tgtEl>
                                        <p:attrNameLst>
                                          <p:attrName>ppt_x</p:attrName>
                                        </p:attrNameLst>
                                      </p:cBhvr>
                                      <p:tavLst>
                                        <p:tav tm="0">
                                          <p:val>
                                            <p:strVal val="#ppt_x"/>
                                          </p:val>
                                        </p:tav>
                                        <p:tav tm="100000">
                                          <p:val>
                                            <p:strVal val="#ppt_x"/>
                                          </p:val>
                                        </p:tav>
                                      </p:tavLst>
                                    </p:anim>
                                    <p:anim calcmode="lin" valueType="num">
                                      <p:cBhvr additive="base">
                                        <p:cTn id="14"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911434" y="5049181"/>
            <a:ext cx="10225125" cy="954107"/>
          </a:xfrm>
          <a:prstGeom prst="rect">
            <a:avLst/>
          </a:prstGeom>
          <a:noFill/>
        </p:spPr>
        <p:txBody>
          <a:bodyPr wrap="square" rtlCol="0">
            <a:spAutoFit/>
          </a:bodyPr>
          <a:lstStyle/>
          <a:p>
            <a:r>
              <a:rPr lang="en-US" sz="2800" dirty="0"/>
              <a:t>The motor/gear </a:t>
            </a:r>
            <a:r>
              <a:rPr lang="en-US" sz="2800" u="sng" dirty="0">
                <a:solidFill>
                  <a:srgbClr val="FF0000"/>
                </a:solidFill>
              </a:rPr>
              <a:t>torque</a:t>
            </a:r>
            <a:r>
              <a:rPr lang="en-US" sz="2800" dirty="0"/>
              <a:t> must counteract the </a:t>
            </a:r>
            <a:r>
              <a:rPr lang="en-US" sz="2800" u="sng" dirty="0">
                <a:solidFill>
                  <a:srgbClr val="FF0000"/>
                </a:solidFill>
              </a:rPr>
              <a:t>moments</a:t>
            </a:r>
            <a:r>
              <a:rPr lang="en-US" sz="2800" dirty="0"/>
              <a:t> that are caused by the load and the boom…</a:t>
            </a:r>
          </a:p>
        </p:txBody>
      </p:sp>
      <p:sp>
        <p:nvSpPr>
          <p:cNvPr id="19" name="TextBox 18">
            <a:extLst>
              <a:ext uri="{FF2B5EF4-FFF2-40B4-BE49-F238E27FC236}">
                <a16:creationId xmlns:a16="http://schemas.microsoft.com/office/drawing/2014/main" id="{EC832D55-18CF-40C5-8BD6-0EB29E1AC050}"/>
              </a:ext>
            </a:extLst>
          </p:cNvPr>
          <p:cNvSpPr txBox="1"/>
          <p:nvPr/>
        </p:nvSpPr>
        <p:spPr>
          <a:xfrm>
            <a:off x="572308" y="395224"/>
            <a:ext cx="4685492" cy="1569660"/>
          </a:xfrm>
          <a:prstGeom prst="rect">
            <a:avLst/>
          </a:prstGeom>
          <a:noFill/>
        </p:spPr>
        <p:txBody>
          <a:bodyPr wrap="square" rtlCol="0">
            <a:spAutoFit/>
          </a:bodyPr>
          <a:lstStyle/>
          <a:p>
            <a:r>
              <a:rPr lang="en-US" sz="2400" dirty="0"/>
              <a:t>The system used to raise the boom must be able to overcome the moment created by the boom length and the load being lifted.</a:t>
            </a:r>
          </a:p>
        </p:txBody>
      </p:sp>
      <p:grpSp>
        <p:nvGrpSpPr>
          <p:cNvPr id="3" name="Group 2">
            <a:extLst>
              <a:ext uri="{FF2B5EF4-FFF2-40B4-BE49-F238E27FC236}">
                <a16:creationId xmlns:a16="http://schemas.microsoft.com/office/drawing/2014/main" id="{B9C03EFA-E3CD-44EB-AE85-91EBD42C992B}"/>
              </a:ext>
            </a:extLst>
          </p:cNvPr>
          <p:cNvGrpSpPr/>
          <p:nvPr/>
        </p:nvGrpSpPr>
        <p:grpSpPr>
          <a:xfrm>
            <a:off x="3200400" y="980728"/>
            <a:ext cx="7000056" cy="3468216"/>
            <a:chOff x="3200400" y="980728"/>
            <a:chExt cx="7000056" cy="3468216"/>
          </a:xfrm>
        </p:grpSpPr>
        <p:sp>
          <p:nvSpPr>
            <p:cNvPr id="4" name="Rectangle 3"/>
            <p:cNvSpPr/>
            <p:nvPr/>
          </p:nvSpPr>
          <p:spPr>
            <a:xfrm>
              <a:off x="3200400" y="3305944"/>
              <a:ext cx="2057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724400" y="3534544"/>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9246586" y="2348880"/>
              <a:ext cx="0" cy="95706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8940316" y="3305944"/>
              <a:ext cx="612068" cy="69912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9030326" y="3465004"/>
              <a:ext cx="486054" cy="369332"/>
            </a:xfrm>
            <a:prstGeom prst="rect">
              <a:avLst/>
            </a:prstGeom>
            <a:noFill/>
          </p:spPr>
          <p:txBody>
            <a:bodyPr wrap="square" rtlCol="0">
              <a:spAutoFit/>
            </a:bodyPr>
            <a:lstStyle/>
            <a:p>
              <a:r>
                <a:rPr lang="en-US" dirty="0"/>
                <a:t>A</a:t>
              </a:r>
            </a:p>
          </p:txBody>
        </p:sp>
        <p:sp>
          <p:nvSpPr>
            <p:cNvPr id="21" name="Oval 20">
              <a:extLst>
                <a:ext uri="{FF2B5EF4-FFF2-40B4-BE49-F238E27FC236}">
                  <a16:creationId xmlns:a16="http://schemas.microsoft.com/office/drawing/2014/main" id="{8E8B9F09-1519-4EFA-9762-219574643076}"/>
                </a:ext>
              </a:extLst>
            </p:cNvPr>
            <p:cNvSpPr/>
            <p:nvPr/>
          </p:nvSpPr>
          <p:spPr>
            <a:xfrm>
              <a:off x="4724400" y="3537012"/>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0565794">
              <a:off x="4570505" y="2814126"/>
              <a:ext cx="4876800"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a:xfrm>
              <a:off x="8292244" y="980728"/>
              <a:ext cx="1908212" cy="2088232"/>
              <a:chOff x="6768244" y="980728"/>
              <a:chExt cx="1908212" cy="2088232"/>
            </a:xfrm>
          </p:grpSpPr>
          <p:sp>
            <p:nvSpPr>
              <p:cNvPr id="8" name="Flowchart: Or 7"/>
              <p:cNvSpPr/>
              <p:nvPr/>
            </p:nvSpPr>
            <p:spPr>
              <a:xfrm>
                <a:off x="7596572" y="2096852"/>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7858828" y="2348880"/>
                <a:ext cx="0" cy="7200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768244" y="980728"/>
                <a:ext cx="1908212" cy="923330"/>
              </a:xfrm>
              <a:prstGeom prst="rect">
                <a:avLst/>
              </a:prstGeom>
              <a:noFill/>
            </p:spPr>
            <p:txBody>
              <a:bodyPr wrap="square" rtlCol="0">
                <a:spAutoFit/>
              </a:bodyPr>
              <a:lstStyle/>
              <a:p>
                <a:r>
                  <a:rPr lang="en-US" dirty="0"/>
                  <a:t>Action point of the object being lifted</a:t>
                </a:r>
              </a:p>
            </p:txBody>
          </p:sp>
        </p:grpSp>
        <p:grpSp>
          <p:nvGrpSpPr>
            <p:cNvPr id="42" name="Group 41"/>
            <p:cNvGrpSpPr/>
            <p:nvPr/>
          </p:nvGrpSpPr>
          <p:grpSpPr>
            <a:xfrm>
              <a:off x="5843972" y="1635188"/>
              <a:ext cx="1908212" cy="2209057"/>
              <a:chOff x="4319972" y="1635187"/>
              <a:chExt cx="1908212" cy="2209057"/>
            </a:xfrm>
          </p:grpSpPr>
          <p:sp>
            <p:nvSpPr>
              <p:cNvPr id="7" name="Flowchart: Or 6"/>
              <p:cNvSpPr/>
              <p:nvPr/>
            </p:nvSpPr>
            <p:spPr>
              <a:xfrm>
                <a:off x="5358891" y="2805576"/>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5484905" y="3124164"/>
                <a:ext cx="0" cy="7200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319972" y="1635187"/>
                <a:ext cx="1908212" cy="923330"/>
              </a:xfrm>
              <a:prstGeom prst="rect">
                <a:avLst/>
              </a:prstGeom>
              <a:noFill/>
            </p:spPr>
            <p:txBody>
              <a:bodyPr wrap="square" rtlCol="0">
                <a:spAutoFit/>
              </a:bodyPr>
              <a:lstStyle/>
              <a:p>
                <a:r>
                  <a:rPr lang="en-US" dirty="0"/>
                  <a:t>Action point of the mass of the boom (Boom CG)</a:t>
                </a:r>
              </a:p>
            </p:txBody>
          </p:sp>
        </p:grpSp>
        <p:grpSp>
          <p:nvGrpSpPr>
            <p:cNvPr id="32" name="Group 31">
              <a:extLst>
                <a:ext uri="{FF2B5EF4-FFF2-40B4-BE49-F238E27FC236}">
                  <a16:creationId xmlns:a16="http://schemas.microsoft.com/office/drawing/2014/main" id="{2E4290B8-9CC3-41AF-B662-863D20CE8CEF}"/>
                </a:ext>
              </a:extLst>
            </p:cNvPr>
            <p:cNvGrpSpPr/>
            <p:nvPr/>
          </p:nvGrpSpPr>
          <p:grpSpPr>
            <a:xfrm>
              <a:off x="3339753" y="3305944"/>
              <a:ext cx="1820143" cy="769387"/>
              <a:chOff x="767408" y="3305944"/>
              <a:chExt cx="1820143" cy="769387"/>
            </a:xfrm>
          </p:grpSpPr>
          <p:sp>
            <p:nvSpPr>
              <p:cNvPr id="34" name="Oval 33">
                <a:extLst>
                  <a:ext uri="{FF2B5EF4-FFF2-40B4-BE49-F238E27FC236}">
                    <a16:creationId xmlns:a16="http://schemas.microsoft.com/office/drawing/2014/main" id="{FF0851C5-94EB-4C75-855C-A9F9A734E11E}"/>
                  </a:ext>
                </a:extLst>
              </p:cNvPr>
              <p:cNvSpPr/>
              <p:nvPr/>
            </p:nvSpPr>
            <p:spPr>
              <a:xfrm>
                <a:off x="1875921" y="3305944"/>
                <a:ext cx="711630" cy="66436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AB2B39B4-6FD4-4B3A-BE44-2D8D28667CE6}"/>
                  </a:ext>
                </a:extLst>
              </p:cNvPr>
              <p:cNvSpPr/>
              <p:nvPr/>
            </p:nvSpPr>
            <p:spPr>
              <a:xfrm>
                <a:off x="2152055" y="3537012"/>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E5493E19-354E-4E14-B348-69BD679171CD}"/>
                  </a:ext>
                </a:extLst>
              </p:cNvPr>
              <p:cNvSpPr/>
              <p:nvPr/>
            </p:nvSpPr>
            <p:spPr>
              <a:xfrm>
                <a:off x="1579439" y="3501008"/>
                <a:ext cx="324036" cy="32403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730C2F28-B1EC-48B6-B990-0B834305C9F2}"/>
                  </a:ext>
                </a:extLst>
              </p:cNvPr>
              <p:cNvSpPr/>
              <p:nvPr/>
            </p:nvSpPr>
            <p:spPr>
              <a:xfrm>
                <a:off x="1687451" y="3609020"/>
                <a:ext cx="108012" cy="108012"/>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30FD5C2C-9658-4379-821A-2669C0182437}"/>
                  </a:ext>
                </a:extLst>
              </p:cNvPr>
              <p:cNvSpPr txBox="1"/>
              <p:nvPr/>
            </p:nvSpPr>
            <p:spPr>
              <a:xfrm>
                <a:off x="767408" y="3429000"/>
                <a:ext cx="928729" cy="646331"/>
              </a:xfrm>
              <a:prstGeom prst="rect">
                <a:avLst/>
              </a:prstGeom>
              <a:noFill/>
            </p:spPr>
            <p:txBody>
              <a:bodyPr wrap="square" rtlCol="0">
                <a:spAutoFit/>
              </a:bodyPr>
              <a:lstStyle/>
              <a:p>
                <a:r>
                  <a:rPr lang="en-US" dirty="0"/>
                  <a:t>Motor &amp; Gear</a:t>
                </a:r>
              </a:p>
            </p:txBody>
          </p:sp>
        </p:grpSp>
        <p:sp>
          <p:nvSpPr>
            <p:cNvPr id="31" name="Freeform 30"/>
            <p:cNvSpPr/>
            <p:nvPr/>
          </p:nvSpPr>
          <p:spPr>
            <a:xfrm>
              <a:off x="4381501" y="3202627"/>
              <a:ext cx="808155" cy="803598"/>
            </a:xfrm>
            <a:custGeom>
              <a:avLst/>
              <a:gdLst>
                <a:gd name="connsiteX0" fmla="*/ 175846 w 800540"/>
                <a:gd name="connsiteY0" fmla="*/ 723894 h 794060"/>
                <a:gd name="connsiteX1" fmla="*/ 545123 w 800540"/>
                <a:gd name="connsiteY1" fmla="*/ 785441 h 794060"/>
                <a:gd name="connsiteX2" fmla="*/ 791308 w 800540"/>
                <a:gd name="connsiteY2" fmla="*/ 556841 h 794060"/>
                <a:gd name="connsiteX3" fmla="*/ 729762 w 800540"/>
                <a:gd name="connsiteY3" fmla="*/ 249110 h 794060"/>
                <a:gd name="connsiteX4" fmla="*/ 553915 w 800540"/>
                <a:gd name="connsiteY4" fmla="*/ 55679 h 794060"/>
                <a:gd name="connsiteX5" fmla="*/ 228600 w 800540"/>
                <a:gd name="connsiteY5" fmla="*/ 11717 h 794060"/>
                <a:gd name="connsiteX6" fmla="*/ 0 w 800540"/>
                <a:gd name="connsiteY6" fmla="*/ 240317 h 794060"/>
                <a:gd name="connsiteX0" fmla="*/ 175846 w 808155"/>
                <a:gd name="connsiteY0" fmla="*/ 723313 h 793479"/>
                <a:gd name="connsiteX1" fmla="*/ 545123 w 808155"/>
                <a:gd name="connsiteY1" fmla="*/ 784860 h 793479"/>
                <a:gd name="connsiteX2" fmla="*/ 791308 w 808155"/>
                <a:gd name="connsiteY2" fmla="*/ 556260 h 793479"/>
                <a:gd name="connsiteX3" fmla="*/ 760759 w 808155"/>
                <a:gd name="connsiteY3" fmla="*/ 225281 h 793479"/>
                <a:gd name="connsiteX4" fmla="*/ 553915 w 808155"/>
                <a:gd name="connsiteY4" fmla="*/ 55098 h 793479"/>
                <a:gd name="connsiteX5" fmla="*/ 228600 w 808155"/>
                <a:gd name="connsiteY5" fmla="*/ 11136 h 793479"/>
                <a:gd name="connsiteX6" fmla="*/ 0 w 808155"/>
                <a:gd name="connsiteY6" fmla="*/ 239736 h 793479"/>
                <a:gd name="connsiteX0" fmla="*/ 175846 w 808155"/>
                <a:gd name="connsiteY0" fmla="*/ 733432 h 803598"/>
                <a:gd name="connsiteX1" fmla="*/ 545123 w 808155"/>
                <a:gd name="connsiteY1" fmla="*/ 794979 h 803598"/>
                <a:gd name="connsiteX2" fmla="*/ 791308 w 808155"/>
                <a:gd name="connsiteY2" fmla="*/ 566379 h 803598"/>
                <a:gd name="connsiteX3" fmla="*/ 760759 w 808155"/>
                <a:gd name="connsiteY3" fmla="*/ 235400 h 803598"/>
                <a:gd name="connsiteX4" fmla="*/ 553915 w 808155"/>
                <a:gd name="connsiteY4" fmla="*/ 34221 h 803598"/>
                <a:gd name="connsiteX5" fmla="*/ 228600 w 808155"/>
                <a:gd name="connsiteY5" fmla="*/ 21255 h 803598"/>
                <a:gd name="connsiteX6" fmla="*/ 0 w 808155"/>
                <a:gd name="connsiteY6" fmla="*/ 249855 h 803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8155" h="803598">
                  <a:moveTo>
                    <a:pt x="175846" y="733432"/>
                  </a:moveTo>
                  <a:cubicBezTo>
                    <a:pt x="309196" y="778126"/>
                    <a:pt x="442546" y="822821"/>
                    <a:pt x="545123" y="794979"/>
                  </a:cubicBezTo>
                  <a:cubicBezTo>
                    <a:pt x="647700" y="767137"/>
                    <a:pt x="755369" y="659642"/>
                    <a:pt x="791308" y="566379"/>
                  </a:cubicBezTo>
                  <a:cubicBezTo>
                    <a:pt x="827247" y="473116"/>
                    <a:pt x="800325" y="324093"/>
                    <a:pt x="760759" y="235400"/>
                  </a:cubicBezTo>
                  <a:cubicBezTo>
                    <a:pt x="721194" y="146707"/>
                    <a:pt x="642608" y="69912"/>
                    <a:pt x="553915" y="34221"/>
                  </a:cubicBezTo>
                  <a:cubicBezTo>
                    <a:pt x="465222" y="-1470"/>
                    <a:pt x="320919" y="-14684"/>
                    <a:pt x="228600" y="21255"/>
                  </a:cubicBezTo>
                  <a:cubicBezTo>
                    <a:pt x="136281" y="57194"/>
                    <a:pt x="68140" y="150941"/>
                    <a:pt x="0" y="249855"/>
                  </a:cubicBezTo>
                </a:path>
              </a:pathLst>
            </a:custGeom>
            <a:noFill/>
            <a:ln w="57150">
              <a:solidFill>
                <a:srgbClr val="FF0000"/>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Slide Number Placeholder 1">
            <a:extLst>
              <a:ext uri="{FF2B5EF4-FFF2-40B4-BE49-F238E27FC236}">
                <a16:creationId xmlns:a16="http://schemas.microsoft.com/office/drawing/2014/main" id="{98239235-CD19-4AA2-BF0C-D8BB5E5A8B76}"/>
              </a:ext>
            </a:extLst>
          </p:cNvPr>
          <p:cNvSpPr>
            <a:spLocks noGrp="1"/>
          </p:cNvSpPr>
          <p:nvPr>
            <p:ph type="sldNum" sz="quarter" idx="12"/>
          </p:nvPr>
        </p:nvSpPr>
        <p:spPr/>
        <p:txBody>
          <a:bodyPr/>
          <a:lstStyle/>
          <a:p>
            <a:fld id="{8D2F5A4B-4A13-479F-B760-CE9BE84513F2}" type="slidenum">
              <a:rPr lang="en-US" smtClean="0"/>
              <a:t>13</a:t>
            </a:fld>
            <a:endParaRPr lang="en-US"/>
          </a:p>
        </p:txBody>
      </p:sp>
    </p:spTree>
    <p:extLst>
      <p:ext uri="{BB962C8B-B14F-4D97-AF65-F5344CB8AC3E}">
        <p14:creationId xmlns:p14="http://schemas.microsoft.com/office/powerpoint/2010/main" val="58527459"/>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1055442" y="5409221"/>
            <a:ext cx="10189117" cy="954107"/>
          </a:xfrm>
          <a:prstGeom prst="rect">
            <a:avLst/>
          </a:prstGeom>
          <a:noFill/>
        </p:spPr>
        <p:txBody>
          <a:bodyPr wrap="square" rtlCol="0">
            <a:spAutoFit/>
          </a:bodyPr>
          <a:lstStyle/>
          <a:p>
            <a:r>
              <a:rPr lang="en-US" sz="2800" dirty="0"/>
              <a:t>A </a:t>
            </a:r>
            <a:r>
              <a:rPr lang="en-US" sz="2800" u="sng" dirty="0">
                <a:solidFill>
                  <a:srgbClr val="FF0000"/>
                </a:solidFill>
              </a:rPr>
              <a:t>moment</a:t>
            </a:r>
            <a:r>
              <a:rPr lang="en-US" sz="2800" dirty="0"/>
              <a:t> is created when a load (force) is acting at some distance from a defined point of interest.</a:t>
            </a:r>
          </a:p>
        </p:txBody>
      </p:sp>
      <p:sp>
        <p:nvSpPr>
          <p:cNvPr id="2" name="TextBox 1">
            <a:extLst>
              <a:ext uri="{FF2B5EF4-FFF2-40B4-BE49-F238E27FC236}">
                <a16:creationId xmlns:a16="http://schemas.microsoft.com/office/drawing/2014/main" id="{BBAA231D-3428-494F-9FAC-1BF9CB9E7A0C}"/>
              </a:ext>
            </a:extLst>
          </p:cNvPr>
          <p:cNvSpPr txBox="1"/>
          <p:nvPr/>
        </p:nvSpPr>
        <p:spPr>
          <a:xfrm>
            <a:off x="767408" y="692696"/>
            <a:ext cx="4109392" cy="584775"/>
          </a:xfrm>
          <a:prstGeom prst="rect">
            <a:avLst/>
          </a:prstGeom>
          <a:noFill/>
        </p:spPr>
        <p:txBody>
          <a:bodyPr wrap="square" rtlCol="0">
            <a:spAutoFit/>
          </a:bodyPr>
          <a:lstStyle/>
          <a:p>
            <a:r>
              <a:rPr lang="en-US" sz="3200" dirty="0"/>
              <a:t>Example Problem:</a:t>
            </a:r>
          </a:p>
        </p:txBody>
      </p:sp>
      <p:grpSp>
        <p:nvGrpSpPr>
          <p:cNvPr id="9" name="Group 8">
            <a:extLst>
              <a:ext uri="{FF2B5EF4-FFF2-40B4-BE49-F238E27FC236}">
                <a16:creationId xmlns:a16="http://schemas.microsoft.com/office/drawing/2014/main" id="{62B46B64-B516-478A-A5F9-C349074F18B7}"/>
              </a:ext>
            </a:extLst>
          </p:cNvPr>
          <p:cNvGrpSpPr/>
          <p:nvPr/>
        </p:nvGrpSpPr>
        <p:grpSpPr>
          <a:xfrm>
            <a:off x="3200400" y="980728"/>
            <a:ext cx="7000056" cy="4356484"/>
            <a:chOff x="3200400" y="980728"/>
            <a:chExt cx="7000056" cy="4356484"/>
          </a:xfrm>
        </p:grpSpPr>
        <p:sp>
          <p:nvSpPr>
            <p:cNvPr id="4" name="Rectangle 3"/>
            <p:cNvSpPr/>
            <p:nvPr/>
          </p:nvSpPr>
          <p:spPr>
            <a:xfrm>
              <a:off x="3200400" y="3305944"/>
              <a:ext cx="2057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0565794">
              <a:off x="4570505" y="2814126"/>
              <a:ext cx="4876800"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9246586" y="2348880"/>
              <a:ext cx="0" cy="95706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8940316" y="3305944"/>
              <a:ext cx="612068" cy="69912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p:nvGrpSpPr>
          <p:grpSpPr>
            <a:xfrm>
              <a:off x="5843972" y="1635188"/>
              <a:ext cx="1908212" cy="2209057"/>
              <a:chOff x="4319972" y="1635187"/>
              <a:chExt cx="1908212" cy="2209057"/>
            </a:xfrm>
          </p:grpSpPr>
          <p:sp>
            <p:nvSpPr>
              <p:cNvPr id="7" name="Flowchart: Or 6"/>
              <p:cNvSpPr/>
              <p:nvPr/>
            </p:nvSpPr>
            <p:spPr>
              <a:xfrm>
                <a:off x="5358891" y="2805576"/>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5484905" y="3124164"/>
                <a:ext cx="0" cy="7200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319972" y="1635187"/>
                <a:ext cx="1908212" cy="923330"/>
              </a:xfrm>
              <a:prstGeom prst="rect">
                <a:avLst/>
              </a:prstGeom>
              <a:noFill/>
            </p:spPr>
            <p:txBody>
              <a:bodyPr wrap="square" rtlCol="0">
                <a:spAutoFit/>
              </a:bodyPr>
              <a:lstStyle/>
              <a:p>
                <a:r>
                  <a:rPr lang="en-US" dirty="0"/>
                  <a:t>Action point of the mass of the boom (Boom CG)</a:t>
                </a:r>
              </a:p>
            </p:txBody>
          </p:sp>
        </p:grpSp>
        <p:grpSp>
          <p:nvGrpSpPr>
            <p:cNvPr id="41" name="Group 40"/>
            <p:cNvGrpSpPr/>
            <p:nvPr/>
          </p:nvGrpSpPr>
          <p:grpSpPr>
            <a:xfrm>
              <a:off x="8292244" y="980728"/>
              <a:ext cx="1908212" cy="2088232"/>
              <a:chOff x="6768244" y="980728"/>
              <a:chExt cx="1908212" cy="2088232"/>
            </a:xfrm>
          </p:grpSpPr>
          <p:sp>
            <p:nvSpPr>
              <p:cNvPr id="8" name="Flowchart: Or 7"/>
              <p:cNvSpPr/>
              <p:nvPr/>
            </p:nvSpPr>
            <p:spPr>
              <a:xfrm>
                <a:off x="7596572" y="2096852"/>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7858828" y="2348880"/>
                <a:ext cx="0" cy="7200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768244" y="980728"/>
                <a:ext cx="1908212" cy="923330"/>
              </a:xfrm>
              <a:prstGeom prst="rect">
                <a:avLst/>
              </a:prstGeom>
              <a:noFill/>
            </p:spPr>
            <p:txBody>
              <a:bodyPr wrap="square" rtlCol="0">
                <a:spAutoFit/>
              </a:bodyPr>
              <a:lstStyle/>
              <a:p>
                <a:r>
                  <a:rPr lang="en-US" dirty="0"/>
                  <a:t>Action point of the object being lifted</a:t>
                </a:r>
              </a:p>
            </p:txBody>
          </p:sp>
        </p:grpSp>
        <p:grpSp>
          <p:nvGrpSpPr>
            <p:cNvPr id="40" name="Group 39"/>
            <p:cNvGrpSpPr/>
            <p:nvPr/>
          </p:nvGrpSpPr>
          <p:grpSpPr>
            <a:xfrm>
              <a:off x="4799856" y="2348880"/>
              <a:ext cx="4500500" cy="2988332"/>
              <a:chOff x="3275856" y="2348880"/>
              <a:chExt cx="4500500" cy="2988332"/>
            </a:xfrm>
          </p:grpSpPr>
          <p:cxnSp>
            <p:nvCxnSpPr>
              <p:cNvPr id="18" name="Straight Connector 17"/>
              <p:cNvCxnSpPr/>
              <p:nvPr/>
            </p:nvCxnSpPr>
            <p:spPr>
              <a:xfrm>
                <a:off x="3276600" y="4005064"/>
                <a:ext cx="0" cy="13321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544108" y="3128764"/>
                <a:ext cx="0" cy="1632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776356" y="2348880"/>
                <a:ext cx="0" cy="29163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275856" y="4689140"/>
                <a:ext cx="720080"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275856" y="5121188"/>
                <a:ext cx="1764196"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4788024" y="4671138"/>
                <a:ext cx="756084"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5868144" y="5121188"/>
                <a:ext cx="1908212"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156003" y="4504474"/>
                <a:ext cx="581372" cy="369332"/>
              </a:xfrm>
              <a:prstGeom prst="rect">
                <a:avLst/>
              </a:prstGeom>
              <a:noFill/>
            </p:spPr>
            <p:txBody>
              <a:bodyPr wrap="square" rtlCol="0">
                <a:spAutoFit/>
              </a:bodyPr>
              <a:lstStyle/>
              <a:p>
                <a:r>
                  <a:rPr lang="en-US" dirty="0"/>
                  <a:t>D1</a:t>
                </a:r>
              </a:p>
            </p:txBody>
          </p:sp>
          <p:sp>
            <p:nvSpPr>
              <p:cNvPr id="36" name="TextBox 35"/>
              <p:cNvSpPr txBox="1"/>
              <p:nvPr/>
            </p:nvSpPr>
            <p:spPr>
              <a:xfrm>
                <a:off x="5292080" y="4931876"/>
                <a:ext cx="581372" cy="369332"/>
              </a:xfrm>
              <a:prstGeom prst="rect">
                <a:avLst/>
              </a:prstGeom>
              <a:noFill/>
            </p:spPr>
            <p:txBody>
              <a:bodyPr wrap="square" rtlCol="0">
                <a:spAutoFit/>
              </a:bodyPr>
              <a:lstStyle/>
              <a:p>
                <a:r>
                  <a:rPr lang="en-US" dirty="0"/>
                  <a:t>D2</a:t>
                </a:r>
              </a:p>
            </p:txBody>
          </p:sp>
        </p:grpSp>
        <p:sp>
          <p:nvSpPr>
            <p:cNvPr id="43" name="TextBox 42"/>
            <p:cNvSpPr txBox="1"/>
            <p:nvPr/>
          </p:nvSpPr>
          <p:spPr>
            <a:xfrm>
              <a:off x="9023764" y="3465004"/>
              <a:ext cx="486054" cy="369332"/>
            </a:xfrm>
            <a:prstGeom prst="rect">
              <a:avLst/>
            </a:prstGeom>
            <a:noFill/>
          </p:spPr>
          <p:txBody>
            <a:bodyPr wrap="square" rtlCol="0">
              <a:spAutoFit/>
            </a:bodyPr>
            <a:lstStyle/>
            <a:p>
              <a:r>
                <a:rPr lang="en-US" dirty="0"/>
                <a:t>A</a:t>
              </a:r>
            </a:p>
          </p:txBody>
        </p:sp>
        <p:sp>
          <p:nvSpPr>
            <p:cNvPr id="31" name="Freeform 30"/>
            <p:cNvSpPr/>
            <p:nvPr/>
          </p:nvSpPr>
          <p:spPr>
            <a:xfrm>
              <a:off x="4381501" y="3202627"/>
              <a:ext cx="808155" cy="803598"/>
            </a:xfrm>
            <a:custGeom>
              <a:avLst/>
              <a:gdLst>
                <a:gd name="connsiteX0" fmla="*/ 175846 w 800540"/>
                <a:gd name="connsiteY0" fmla="*/ 723894 h 794060"/>
                <a:gd name="connsiteX1" fmla="*/ 545123 w 800540"/>
                <a:gd name="connsiteY1" fmla="*/ 785441 h 794060"/>
                <a:gd name="connsiteX2" fmla="*/ 791308 w 800540"/>
                <a:gd name="connsiteY2" fmla="*/ 556841 h 794060"/>
                <a:gd name="connsiteX3" fmla="*/ 729762 w 800540"/>
                <a:gd name="connsiteY3" fmla="*/ 249110 h 794060"/>
                <a:gd name="connsiteX4" fmla="*/ 553915 w 800540"/>
                <a:gd name="connsiteY4" fmla="*/ 55679 h 794060"/>
                <a:gd name="connsiteX5" fmla="*/ 228600 w 800540"/>
                <a:gd name="connsiteY5" fmla="*/ 11717 h 794060"/>
                <a:gd name="connsiteX6" fmla="*/ 0 w 800540"/>
                <a:gd name="connsiteY6" fmla="*/ 240317 h 794060"/>
                <a:gd name="connsiteX0" fmla="*/ 175846 w 808155"/>
                <a:gd name="connsiteY0" fmla="*/ 723313 h 793479"/>
                <a:gd name="connsiteX1" fmla="*/ 545123 w 808155"/>
                <a:gd name="connsiteY1" fmla="*/ 784860 h 793479"/>
                <a:gd name="connsiteX2" fmla="*/ 791308 w 808155"/>
                <a:gd name="connsiteY2" fmla="*/ 556260 h 793479"/>
                <a:gd name="connsiteX3" fmla="*/ 760759 w 808155"/>
                <a:gd name="connsiteY3" fmla="*/ 225281 h 793479"/>
                <a:gd name="connsiteX4" fmla="*/ 553915 w 808155"/>
                <a:gd name="connsiteY4" fmla="*/ 55098 h 793479"/>
                <a:gd name="connsiteX5" fmla="*/ 228600 w 808155"/>
                <a:gd name="connsiteY5" fmla="*/ 11136 h 793479"/>
                <a:gd name="connsiteX6" fmla="*/ 0 w 808155"/>
                <a:gd name="connsiteY6" fmla="*/ 239736 h 793479"/>
                <a:gd name="connsiteX0" fmla="*/ 175846 w 808155"/>
                <a:gd name="connsiteY0" fmla="*/ 733432 h 803598"/>
                <a:gd name="connsiteX1" fmla="*/ 545123 w 808155"/>
                <a:gd name="connsiteY1" fmla="*/ 794979 h 803598"/>
                <a:gd name="connsiteX2" fmla="*/ 791308 w 808155"/>
                <a:gd name="connsiteY2" fmla="*/ 566379 h 803598"/>
                <a:gd name="connsiteX3" fmla="*/ 760759 w 808155"/>
                <a:gd name="connsiteY3" fmla="*/ 235400 h 803598"/>
                <a:gd name="connsiteX4" fmla="*/ 553915 w 808155"/>
                <a:gd name="connsiteY4" fmla="*/ 34221 h 803598"/>
                <a:gd name="connsiteX5" fmla="*/ 228600 w 808155"/>
                <a:gd name="connsiteY5" fmla="*/ 21255 h 803598"/>
                <a:gd name="connsiteX6" fmla="*/ 0 w 808155"/>
                <a:gd name="connsiteY6" fmla="*/ 249855 h 803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8155" h="803598">
                  <a:moveTo>
                    <a:pt x="175846" y="733432"/>
                  </a:moveTo>
                  <a:cubicBezTo>
                    <a:pt x="309196" y="778126"/>
                    <a:pt x="442546" y="822821"/>
                    <a:pt x="545123" y="794979"/>
                  </a:cubicBezTo>
                  <a:cubicBezTo>
                    <a:pt x="647700" y="767137"/>
                    <a:pt x="755369" y="659642"/>
                    <a:pt x="791308" y="566379"/>
                  </a:cubicBezTo>
                  <a:cubicBezTo>
                    <a:pt x="827247" y="473116"/>
                    <a:pt x="800325" y="324093"/>
                    <a:pt x="760759" y="235400"/>
                  </a:cubicBezTo>
                  <a:cubicBezTo>
                    <a:pt x="721194" y="146707"/>
                    <a:pt x="642608" y="69912"/>
                    <a:pt x="553915" y="34221"/>
                  </a:cubicBezTo>
                  <a:cubicBezTo>
                    <a:pt x="465222" y="-1470"/>
                    <a:pt x="320919" y="-14684"/>
                    <a:pt x="228600" y="21255"/>
                  </a:cubicBezTo>
                  <a:cubicBezTo>
                    <a:pt x="136281" y="57194"/>
                    <a:pt x="68140" y="150941"/>
                    <a:pt x="0" y="249855"/>
                  </a:cubicBezTo>
                </a:path>
              </a:pathLst>
            </a:custGeom>
            <a:noFill/>
            <a:ln w="57150">
              <a:solidFill>
                <a:srgbClr val="FF0000"/>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AAAC8AF4-5399-41E0-B0D1-05C78F1C5B92}"/>
                </a:ext>
              </a:extLst>
            </p:cNvPr>
            <p:cNvGrpSpPr/>
            <p:nvPr/>
          </p:nvGrpSpPr>
          <p:grpSpPr>
            <a:xfrm>
              <a:off x="3339753" y="3305944"/>
              <a:ext cx="1820143" cy="769387"/>
              <a:chOff x="767408" y="3305944"/>
              <a:chExt cx="1820143" cy="769387"/>
            </a:xfrm>
          </p:grpSpPr>
          <p:sp>
            <p:nvSpPr>
              <p:cNvPr id="34" name="Oval 33">
                <a:extLst>
                  <a:ext uri="{FF2B5EF4-FFF2-40B4-BE49-F238E27FC236}">
                    <a16:creationId xmlns:a16="http://schemas.microsoft.com/office/drawing/2014/main" id="{7C42EC38-7E5A-411D-8634-7CD2DA7F2C69}"/>
                  </a:ext>
                </a:extLst>
              </p:cNvPr>
              <p:cNvSpPr/>
              <p:nvPr/>
            </p:nvSpPr>
            <p:spPr>
              <a:xfrm>
                <a:off x="1875921" y="3305944"/>
                <a:ext cx="711630" cy="66436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D4AFEF9C-B845-4D8B-8167-4C9FA0EF6295}"/>
                  </a:ext>
                </a:extLst>
              </p:cNvPr>
              <p:cNvSpPr/>
              <p:nvPr/>
            </p:nvSpPr>
            <p:spPr>
              <a:xfrm>
                <a:off x="2152055" y="3537012"/>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BD327210-5D95-4F0F-BDCC-63A708C6D7EF}"/>
                  </a:ext>
                </a:extLst>
              </p:cNvPr>
              <p:cNvSpPr/>
              <p:nvPr/>
            </p:nvSpPr>
            <p:spPr>
              <a:xfrm>
                <a:off x="1579439" y="3501008"/>
                <a:ext cx="324036" cy="32403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20685922-26FC-40E2-8A6F-55FCD0D23174}"/>
                  </a:ext>
                </a:extLst>
              </p:cNvPr>
              <p:cNvSpPr/>
              <p:nvPr/>
            </p:nvSpPr>
            <p:spPr>
              <a:xfrm>
                <a:off x="1687451" y="3609020"/>
                <a:ext cx="108012" cy="108012"/>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1F374338-1327-42D6-990F-DC8B4C651C94}"/>
                  </a:ext>
                </a:extLst>
              </p:cNvPr>
              <p:cNvSpPr txBox="1"/>
              <p:nvPr/>
            </p:nvSpPr>
            <p:spPr>
              <a:xfrm>
                <a:off x="767408" y="3429000"/>
                <a:ext cx="928729" cy="646331"/>
              </a:xfrm>
              <a:prstGeom prst="rect">
                <a:avLst/>
              </a:prstGeom>
              <a:noFill/>
            </p:spPr>
            <p:txBody>
              <a:bodyPr wrap="square" rtlCol="0">
                <a:spAutoFit/>
              </a:bodyPr>
              <a:lstStyle/>
              <a:p>
                <a:r>
                  <a:rPr lang="en-US" dirty="0"/>
                  <a:t>Motor &amp; Gear</a:t>
                </a:r>
              </a:p>
            </p:txBody>
          </p:sp>
        </p:grpSp>
      </p:grpSp>
      <p:sp>
        <p:nvSpPr>
          <p:cNvPr id="3" name="Slide Number Placeholder 2">
            <a:extLst>
              <a:ext uri="{FF2B5EF4-FFF2-40B4-BE49-F238E27FC236}">
                <a16:creationId xmlns:a16="http://schemas.microsoft.com/office/drawing/2014/main" id="{A8278F40-6820-4254-9E4F-E529B5AF60B4}"/>
              </a:ext>
            </a:extLst>
          </p:cNvPr>
          <p:cNvSpPr>
            <a:spLocks noGrp="1"/>
          </p:cNvSpPr>
          <p:nvPr>
            <p:ph type="sldNum" sz="quarter" idx="12"/>
          </p:nvPr>
        </p:nvSpPr>
        <p:spPr/>
        <p:txBody>
          <a:bodyPr/>
          <a:lstStyle/>
          <a:p>
            <a:fld id="{8D2F5A4B-4A13-479F-B760-CE9BE84513F2}" type="slidenum">
              <a:rPr lang="en-US" smtClean="0"/>
              <a:t>14</a:t>
            </a:fld>
            <a:endParaRPr lang="en-US"/>
          </a:p>
        </p:txBody>
      </p:sp>
    </p:spTree>
    <p:extLst>
      <p:ext uri="{BB962C8B-B14F-4D97-AF65-F5344CB8AC3E}">
        <p14:creationId xmlns:p14="http://schemas.microsoft.com/office/powerpoint/2010/main" val="1420698200"/>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2202221" y="5764389"/>
            <a:ext cx="7423905" cy="523220"/>
          </a:xfrm>
          <a:prstGeom prst="rect">
            <a:avLst/>
          </a:prstGeom>
          <a:noFill/>
        </p:spPr>
        <p:txBody>
          <a:bodyPr wrap="square" rtlCol="0">
            <a:spAutoFit/>
          </a:bodyPr>
          <a:lstStyle/>
          <a:p>
            <a:r>
              <a:rPr lang="en-US" sz="2800" dirty="0"/>
              <a:t>Moment </a:t>
            </a:r>
            <a:r>
              <a:rPr lang="en-US" sz="2800" baseline="-25000" dirty="0"/>
              <a:t>Total</a:t>
            </a:r>
            <a:r>
              <a:rPr lang="en-US" sz="2800" dirty="0"/>
              <a:t>  =  </a:t>
            </a:r>
            <a:r>
              <a:rPr lang="en-US" sz="2800" dirty="0">
                <a:solidFill>
                  <a:srgbClr val="FF0000"/>
                </a:solidFill>
              </a:rPr>
              <a:t>4 ft*</a:t>
            </a:r>
            <a:r>
              <a:rPr lang="en-US" sz="2800" dirty="0" err="1">
                <a:solidFill>
                  <a:srgbClr val="FF0000"/>
                </a:solidFill>
              </a:rPr>
              <a:t>lb</a:t>
            </a:r>
            <a:r>
              <a:rPr lang="en-US" sz="2800" dirty="0"/>
              <a:t>   +  </a:t>
            </a:r>
            <a:r>
              <a:rPr lang="en-US" sz="2800" dirty="0">
                <a:solidFill>
                  <a:srgbClr val="0070C0"/>
                </a:solidFill>
              </a:rPr>
              <a:t>20 ft*</a:t>
            </a:r>
            <a:r>
              <a:rPr lang="en-US" sz="2800" dirty="0" err="1">
                <a:solidFill>
                  <a:srgbClr val="0070C0"/>
                </a:solidFill>
              </a:rPr>
              <a:t>lb</a:t>
            </a:r>
            <a:r>
              <a:rPr lang="en-US" sz="2800" dirty="0">
                <a:solidFill>
                  <a:srgbClr val="0070C0"/>
                </a:solidFill>
              </a:rPr>
              <a:t> </a:t>
            </a:r>
            <a:r>
              <a:rPr lang="en-US" sz="2800" dirty="0"/>
              <a:t>  =   </a:t>
            </a:r>
            <a:r>
              <a:rPr lang="en-US" sz="2800" b="1" dirty="0"/>
              <a:t>24  ft*</a:t>
            </a:r>
            <a:r>
              <a:rPr lang="en-US" sz="2800" b="1" dirty="0" err="1"/>
              <a:t>lb</a:t>
            </a:r>
            <a:endParaRPr lang="en-US" sz="2800" b="1" dirty="0"/>
          </a:p>
        </p:txBody>
      </p:sp>
      <p:sp>
        <p:nvSpPr>
          <p:cNvPr id="34" name="TextBox 33"/>
          <p:cNvSpPr txBox="1"/>
          <p:nvPr/>
        </p:nvSpPr>
        <p:spPr>
          <a:xfrm>
            <a:off x="911661" y="584684"/>
            <a:ext cx="5587464" cy="523220"/>
          </a:xfrm>
          <a:prstGeom prst="rect">
            <a:avLst/>
          </a:prstGeom>
          <a:noFill/>
        </p:spPr>
        <p:txBody>
          <a:bodyPr wrap="square" rtlCol="0">
            <a:spAutoFit/>
          </a:bodyPr>
          <a:lstStyle/>
          <a:p>
            <a:r>
              <a:rPr lang="en-US" sz="2800" dirty="0"/>
              <a:t>Moment</a:t>
            </a:r>
            <a:r>
              <a:rPr lang="en-US" sz="2800" baseline="-25000" dirty="0"/>
              <a:t>1</a:t>
            </a:r>
            <a:r>
              <a:rPr lang="en-US" sz="2800" dirty="0"/>
              <a:t> =  2 </a:t>
            </a:r>
            <a:r>
              <a:rPr lang="en-US" sz="2800" dirty="0" err="1"/>
              <a:t>ft</a:t>
            </a:r>
            <a:r>
              <a:rPr lang="en-US" sz="2800" dirty="0"/>
              <a:t>  x  2 </a:t>
            </a:r>
            <a:r>
              <a:rPr lang="en-US" sz="2800" dirty="0" err="1"/>
              <a:t>lbs</a:t>
            </a:r>
            <a:r>
              <a:rPr lang="en-US" sz="2800" dirty="0"/>
              <a:t>  =  </a:t>
            </a:r>
            <a:r>
              <a:rPr lang="en-US" sz="2800" dirty="0">
                <a:solidFill>
                  <a:srgbClr val="FF0000"/>
                </a:solidFill>
              </a:rPr>
              <a:t>4 </a:t>
            </a:r>
            <a:r>
              <a:rPr lang="en-US" sz="2800" dirty="0" err="1">
                <a:solidFill>
                  <a:srgbClr val="FF0000"/>
                </a:solidFill>
              </a:rPr>
              <a:t>ft</a:t>
            </a:r>
            <a:r>
              <a:rPr lang="en-US" sz="2800" dirty="0">
                <a:solidFill>
                  <a:srgbClr val="FF0000"/>
                </a:solidFill>
              </a:rPr>
              <a:t>*</a:t>
            </a:r>
            <a:r>
              <a:rPr lang="en-US" sz="2800" dirty="0" err="1">
                <a:solidFill>
                  <a:srgbClr val="FF0000"/>
                </a:solidFill>
              </a:rPr>
              <a:t>lb</a:t>
            </a:r>
            <a:endParaRPr lang="en-US" sz="2800" dirty="0">
              <a:solidFill>
                <a:srgbClr val="FF0000"/>
              </a:solidFill>
            </a:endParaRPr>
          </a:p>
        </p:txBody>
      </p:sp>
      <p:sp>
        <p:nvSpPr>
          <p:cNvPr id="37" name="TextBox 36"/>
          <p:cNvSpPr txBox="1"/>
          <p:nvPr/>
        </p:nvSpPr>
        <p:spPr>
          <a:xfrm>
            <a:off x="911424" y="1393612"/>
            <a:ext cx="5587465" cy="523220"/>
          </a:xfrm>
          <a:prstGeom prst="rect">
            <a:avLst/>
          </a:prstGeom>
          <a:noFill/>
        </p:spPr>
        <p:txBody>
          <a:bodyPr wrap="square" rtlCol="0">
            <a:spAutoFit/>
          </a:bodyPr>
          <a:lstStyle/>
          <a:p>
            <a:r>
              <a:rPr lang="en-US" sz="2800" dirty="0"/>
              <a:t>Moment</a:t>
            </a:r>
            <a:r>
              <a:rPr lang="en-US" sz="2800" baseline="-25000" dirty="0"/>
              <a:t>2</a:t>
            </a:r>
            <a:r>
              <a:rPr lang="en-US" sz="2800" dirty="0"/>
              <a:t> =  4 ft  x  5 </a:t>
            </a:r>
            <a:r>
              <a:rPr lang="en-US" sz="2800" dirty="0" err="1"/>
              <a:t>lbs</a:t>
            </a:r>
            <a:r>
              <a:rPr lang="en-US" sz="2800" dirty="0"/>
              <a:t>  =  </a:t>
            </a:r>
            <a:r>
              <a:rPr lang="en-US" sz="2800" dirty="0">
                <a:solidFill>
                  <a:srgbClr val="0070C0"/>
                </a:solidFill>
              </a:rPr>
              <a:t>20 ft*</a:t>
            </a:r>
            <a:r>
              <a:rPr lang="en-US" sz="2800" dirty="0" err="1">
                <a:solidFill>
                  <a:srgbClr val="0070C0"/>
                </a:solidFill>
              </a:rPr>
              <a:t>lb</a:t>
            </a:r>
            <a:endParaRPr lang="en-US" sz="2800" dirty="0">
              <a:solidFill>
                <a:srgbClr val="0070C0"/>
              </a:solidFill>
            </a:endParaRPr>
          </a:p>
        </p:txBody>
      </p:sp>
      <p:sp>
        <p:nvSpPr>
          <p:cNvPr id="2" name="Rectangle: Rounded Corners 1">
            <a:extLst>
              <a:ext uri="{FF2B5EF4-FFF2-40B4-BE49-F238E27FC236}">
                <a16:creationId xmlns:a16="http://schemas.microsoft.com/office/drawing/2014/main" id="{FC631BEB-6E9F-479C-845D-489ABE1E1F87}"/>
              </a:ext>
            </a:extLst>
          </p:cNvPr>
          <p:cNvSpPr/>
          <p:nvPr/>
        </p:nvSpPr>
        <p:spPr>
          <a:xfrm>
            <a:off x="7716180" y="5697252"/>
            <a:ext cx="1656418" cy="7099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95B88784-02D6-4278-AF60-FC1541144811}"/>
              </a:ext>
            </a:extLst>
          </p:cNvPr>
          <p:cNvGrpSpPr/>
          <p:nvPr/>
        </p:nvGrpSpPr>
        <p:grpSpPr>
          <a:xfrm>
            <a:off x="3200400" y="2096852"/>
            <a:ext cx="7108068" cy="3240360"/>
            <a:chOff x="3200400" y="2096852"/>
            <a:chExt cx="7108068" cy="3240360"/>
          </a:xfrm>
        </p:grpSpPr>
        <p:sp>
          <p:nvSpPr>
            <p:cNvPr id="4" name="Rectangle 3"/>
            <p:cNvSpPr/>
            <p:nvPr/>
          </p:nvSpPr>
          <p:spPr>
            <a:xfrm>
              <a:off x="3200400" y="3305944"/>
              <a:ext cx="2057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0565794">
              <a:off x="4570505" y="2814126"/>
              <a:ext cx="4876800"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9246586" y="2348880"/>
              <a:ext cx="0" cy="95706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8940316" y="3305944"/>
              <a:ext cx="612068" cy="69912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p:cNvSpPr/>
            <p:nvPr/>
          </p:nvSpPr>
          <p:spPr>
            <a:xfrm>
              <a:off x="6882891" y="2805576"/>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7008905" y="3124164"/>
              <a:ext cx="0" cy="7200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Flowchart: Or 7"/>
            <p:cNvSpPr/>
            <p:nvPr/>
          </p:nvSpPr>
          <p:spPr>
            <a:xfrm>
              <a:off x="9120572" y="2096852"/>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9382828" y="2348880"/>
              <a:ext cx="0" cy="7200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4799856" y="2348880"/>
              <a:ext cx="4500500" cy="2988332"/>
              <a:chOff x="3275856" y="2348880"/>
              <a:chExt cx="4500500" cy="2988332"/>
            </a:xfrm>
          </p:grpSpPr>
          <p:cxnSp>
            <p:nvCxnSpPr>
              <p:cNvPr id="18" name="Straight Connector 17"/>
              <p:cNvCxnSpPr/>
              <p:nvPr/>
            </p:nvCxnSpPr>
            <p:spPr>
              <a:xfrm>
                <a:off x="3276600" y="4005064"/>
                <a:ext cx="0" cy="13321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544108" y="3128764"/>
                <a:ext cx="0" cy="1632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776356" y="2348880"/>
                <a:ext cx="0" cy="29163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275856" y="4689140"/>
                <a:ext cx="720080"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275856" y="5121188"/>
                <a:ext cx="1764196"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4788024" y="4671138"/>
                <a:ext cx="756084"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5868144" y="5121188"/>
                <a:ext cx="1908212"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156003" y="4504474"/>
                <a:ext cx="581372" cy="369332"/>
              </a:xfrm>
              <a:prstGeom prst="rect">
                <a:avLst/>
              </a:prstGeom>
              <a:noFill/>
            </p:spPr>
            <p:txBody>
              <a:bodyPr wrap="square" rtlCol="0">
                <a:spAutoFit/>
              </a:bodyPr>
              <a:lstStyle/>
              <a:p>
                <a:r>
                  <a:rPr lang="en-US" dirty="0"/>
                  <a:t>2 </a:t>
                </a:r>
                <a:r>
                  <a:rPr lang="en-US" dirty="0" err="1"/>
                  <a:t>ft</a:t>
                </a:r>
                <a:endParaRPr lang="en-US" dirty="0"/>
              </a:p>
            </p:txBody>
          </p:sp>
          <p:sp>
            <p:nvSpPr>
              <p:cNvPr id="36" name="TextBox 35"/>
              <p:cNvSpPr txBox="1"/>
              <p:nvPr/>
            </p:nvSpPr>
            <p:spPr>
              <a:xfrm>
                <a:off x="5292080" y="4931876"/>
                <a:ext cx="581372" cy="369332"/>
              </a:xfrm>
              <a:prstGeom prst="rect">
                <a:avLst/>
              </a:prstGeom>
              <a:noFill/>
            </p:spPr>
            <p:txBody>
              <a:bodyPr wrap="square" rtlCol="0">
                <a:spAutoFit/>
              </a:bodyPr>
              <a:lstStyle/>
              <a:p>
                <a:r>
                  <a:rPr lang="en-US" dirty="0"/>
                  <a:t>4 </a:t>
                </a:r>
                <a:r>
                  <a:rPr lang="en-US" dirty="0" err="1"/>
                  <a:t>ft</a:t>
                </a:r>
                <a:endParaRPr lang="en-US" dirty="0"/>
              </a:p>
            </p:txBody>
          </p:sp>
        </p:grpSp>
        <p:sp>
          <p:nvSpPr>
            <p:cNvPr id="43" name="TextBox 42"/>
            <p:cNvSpPr txBox="1"/>
            <p:nvPr/>
          </p:nvSpPr>
          <p:spPr>
            <a:xfrm>
              <a:off x="9660396" y="3438843"/>
              <a:ext cx="648072" cy="369332"/>
            </a:xfrm>
            <a:prstGeom prst="rect">
              <a:avLst/>
            </a:prstGeom>
            <a:noFill/>
          </p:spPr>
          <p:txBody>
            <a:bodyPr wrap="square" rtlCol="0">
              <a:spAutoFit/>
            </a:bodyPr>
            <a:lstStyle/>
            <a:p>
              <a:r>
                <a:rPr lang="en-US" dirty="0"/>
                <a:t>5 </a:t>
              </a:r>
              <a:r>
                <a:rPr lang="en-US" dirty="0" err="1"/>
                <a:t>lbs</a:t>
              </a:r>
              <a:endParaRPr lang="en-US" dirty="0"/>
            </a:p>
          </p:txBody>
        </p:sp>
        <p:sp>
          <p:nvSpPr>
            <p:cNvPr id="30" name="TextBox 29"/>
            <p:cNvSpPr txBox="1"/>
            <p:nvPr/>
          </p:nvSpPr>
          <p:spPr>
            <a:xfrm>
              <a:off x="6261375" y="2338138"/>
              <a:ext cx="941052" cy="369332"/>
            </a:xfrm>
            <a:prstGeom prst="rect">
              <a:avLst/>
            </a:prstGeom>
            <a:noFill/>
          </p:spPr>
          <p:txBody>
            <a:bodyPr wrap="square" rtlCol="0">
              <a:spAutoFit/>
            </a:bodyPr>
            <a:lstStyle/>
            <a:p>
              <a:r>
                <a:rPr lang="en-US" dirty="0"/>
                <a:t>2 </a:t>
              </a:r>
              <a:r>
                <a:rPr lang="en-US" dirty="0" err="1"/>
                <a:t>lbs</a:t>
              </a:r>
              <a:endParaRPr lang="en-US" dirty="0"/>
            </a:p>
          </p:txBody>
        </p:sp>
        <p:grpSp>
          <p:nvGrpSpPr>
            <p:cNvPr id="28" name="Group 27">
              <a:extLst>
                <a:ext uri="{FF2B5EF4-FFF2-40B4-BE49-F238E27FC236}">
                  <a16:creationId xmlns:a16="http://schemas.microsoft.com/office/drawing/2014/main" id="{05A70740-48AE-46B3-9060-992693DB9C92}"/>
                </a:ext>
              </a:extLst>
            </p:cNvPr>
            <p:cNvGrpSpPr/>
            <p:nvPr/>
          </p:nvGrpSpPr>
          <p:grpSpPr>
            <a:xfrm>
              <a:off x="3339753" y="3305944"/>
              <a:ext cx="1820143" cy="769387"/>
              <a:chOff x="767408" y="3305944"/>
              <a:chExt cx="1820143" cy="769387"/>
            </a:xfrm>
          </p:grpSpPr>
          <p:sp>
            <p:nvSpPr>
              <p:cNvPr id="31" name="Oval 30">
                <a:extLst>
                  <a:ext uri="{FF2B5EF4-FFF2-40B4-BE49-F238E27FC236}">
                    <a16:creationId xmlns:a16="http://schemas.microsoft.com/office/drawing/2014/main" id="{EF22B6E0-1EBF-4473-94DB-13A74BAD6DBB}"/>
                  </a:ext>
                </a:extLst>
              </p:cNvPr>
              <p:cNvSpPr/>
              <p:nvPr/>
            </p:nvSpPr>
            <p:spPr>
              <a:xfrm>
                <a:off x="1875921" y="3305944"/>
                <a:ext cx="711630" cy="66436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B696742-8023-40C1-A3D9-551D0CC34D7D}"/>
                  </a:ext>
                </a:extLst>
              </p:cNvPr>
              <p:cNvSpPr/>
              <p:nvPr/>
            </p:nvSpPr>
            <p:spPr>
              <a:xfrm>
                <a:off x="2152055" y="3537012"/>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1F821FED-C68B-4878-B5FE-67F01C98D3C1}"/>
                  </a:ext>
                </a:extLst>
              </p:cNvPr>
              <p:cNvSpPr/>
              <p:nvPr/>
            </p:nvSpPr>
            <p:spPr>
              <a:xfrm>
                <a:off x="1579439" y="3501008"/>
                <a:ext cx="324036" cy="32403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E328C49E-CC8C-43DE-8170-07BFB6B4B197}"/>
                  </a:ext>
                </a:extLst>
              </p:cNvPr>
              <p:cNvSpPr/>
              <p:nvPr/>
            </p:nvSpPr>
            <p:spPr>
              <a:xfrm>
                <a:off x="1687451" y="3609020"/>
                <a:ext cx="108012" cy="108012"/>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5B39E3A-67C8-4EC3-9440-C9EE9A759D9A}"/>
                  </a:ext>
                </a:extLst>
              </p:cNvPr>
              <p:cNvSpPr txBox="1"/>
              <p:nvPr/>
            </p:nvSpPr>
            <p:spPr>
              <a:xfrm>
                <a:off x="767408" y="3429000"/>
                <a:ext cx="928729" cy="646331"/>
              </a:xfrm>
              <a:prstGeom prst="rect">
                <a:avLst/>
              </a:prstGeom>
              <a:noFill/>
            </p:spPr>
            <p:txBody>
              <a:bodyPr wrap="square" rtlCol="0">
                <a:spAutoFit/>
              </a:bodyPr>
              <a:lstStyle/>
              <a:p>
                <a:r>
                  <a:rPr lang="en-US" dirty="0"/>
                  <a:t>Motor &amp; Gear</a:t>
                </a:r>
              </a:p>
            </p:txBody>
          </p:sp>
        </p:grpSp>
      </p:grpSp>
      <p:sp>
        <p:nvSpPr>
          <p:cNvPr id="3" name="Slide Number Placeholder 2">
            <a:extLst>
              <a:ext uri="{FF2B5EF4-FFF2-40B4-BE49-F238E27FC236}">
                <a16:creationId xmlns:a16="http://schemas.microsoft.com/office/drawing/2014/main" id="{51D97C3D-114B-448D-B75F-9A0AAA2CDBDD}"/>
              </a:ext>
            </a:extLst>
          </p:cNvPr>
          <p:cNvSpPr>
            <a:spLocks noGrp="1"/>
          </p:cNvSpPr>
          <p:nvPr>
            <p:ph type="sldNum" sz="quarter" idx="12"/>
          </p:nvPr>
        </p:nvSpPr>
        <p:spPr/>
        <p:txBody>
          <a:bodyPr/>
          <a:lstStyle/>
          <a:p>
            <a:fld id="{8D2F5A4B-4A13-479F-B760-CE9BE84513F2}" type="slidenum">
              <a:rPr lang="en-US" smtClean="0"/>
              <a:t>15</a:t>
            </a:fld>
            <a:endParaRPr lang="en-US"/>
          </a:p>
        </p:txBody>
      </p:sp>
    </p:spTree>
    <p:extLst>
      <p:ext uri="{BB962C8B-B14F-4D97-AF65-F5344CB8AC3E}">
        <p14:creationId xmlns:p14="http://schemas.microsoft.com/office/powerpoint/2010/main" val="427253319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1000" fill="hold"/>
                                        <p:tgtEl>
                                          <p:spTgt spid="34"/>
                                        </p:tgtEl>
                                        <p:attrNameLst>
                                          <p:attrName>ppt_x</p:attrName>
                                        </p:attrNameLst>
                                      </p:cBhvr>
                                      <p:tavLst>
                                        <p:tav tm="0">
                                          <p:val>
                                            <p:strVal val="#ppt_x"/>
                                          </p:val>
                                        </p:tav>
                                        <p:tav tm="100000">
                                          <p:val>
                                            <p:strVal val="#ppt_x"/>
                                          </p:val>
                                        </p:tav>
                                      </p:tavLst>
                                    </p:anim>
                                    <p:anim calcmode="lin" valueType="num">
                                      <p:cBhvr additive="base">
                                        <p:cTn id="8" dur="10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additive="base">
                                        <p:cTn id="13" dur="1000" fill="hold"/>
                                        <p:tgtEl>
                                          <p:spTgt spid="37"/>
                                        </p:tgtEl>
                                        <p:attrNameLst>
                                          <p:attrName>ppt_x</p:attrName>
                                        </p:attrNameLst>
                                      </p:cBhvr>
                                      <p:tavLst>
                                        <p:tav tm="0">
                                          <p:val>
                                            <p:strVal val="#ppt_x"/>
                                          </p:val>
                                        </p:tav>
                                        <p:tav tm="100000">
                                          <p:val>
                                            <p:strVal val="#ppt_x"/>
                                          </p:val>
                                        </p:tav>
                                      </p:tavLst>
                                    </p:anim>
                                    <p:anim calcmode="lin" valueType="num">
                                      <p:cBhvr additive="base">
                                        <p:cTn id="14" dur="10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7" grpId="0"/>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p:cNvSpPr txBox="1"/>
          <p:nvPr/>
        </p:nvSpPr>
        <p:spPr>
          <a:xfrm>
            <a:off x="3330358" y="2648564"/>
            <a:ext cx="1934108" cy="533640"/>
          </a:xfrm>
          <a:prstGeom prst="rect">
            <a:avLst/>
          </a:prstGeom>
          <a:noFill/>
        </p:spPr>
        <p:txBody>
          <a:bodyPr wrap="square" rtlCol="0">
            <a:spAutoFit/>
          </a:bodyPr>
          <a:lstStyle/>
          <a:p>
            <a:r>
              <a:rPr lang="en-US" sz="2800" dirty="0">
                <a:solidFill>
                  <a:srgbClr val="FF0000"/>
                </a:solidFill>
              </a:rPr>
              <a:t>24 </a:t>
            </a:r>
            <a:r>
              <a:rPr lang="en-US" sz="2800" dirty="0" err="1">
                <a:solidFill>
                  <a:srgbClr val="FF0000"/>
                </a:solidFill>
              </a:rPr>
              <a:t>ft</a:t>
            </a:r>
            <a:r>
              <a:rPr lang="en-US" sz="2800" dirty="0">
                <a:solidFill>
                  <a:srgbClr val="FF0000"/>
                </a:solidFill>
              </a:rPr>
              <a:t>* </a:t>
            </a:r>
            <a:r>
              <a:rPr lang="en-US" sz="2800" dirty="0" err="1">
                <a:solidFill>
                  <a:srgbClr val="FF0000"/>
                </a:solidFill>
              </a:rPr>
              <a:t>lbs</a:t>
            </a:r>
            <a:endParaRPr lang="en-US" sz="2800" dirty="0">
              <a:solidFill>
                <a:srgbClr val="FF0000"/>
              </a:solidFill>
            </a:endParaRPr>
          </a:p>
        </p:txBody>
      </p:sp>
      <p:sp>
        <p:nvSpPr>
          <p:cNvPr id="47" name="TextBox 46"/>
          <p:cNvSpPr txBox="1"/>
          <p:nvPr/>
        </p:nvSpPr>
        <p:spPr>
          <a:xfrm>
            <a:off x="623392" y="476671"/>
            <a:ext cx="6012668" cy="847546"/>
          </a:xfrm>
          <a:prstGeom prst="rect">
            <a:avLst/>
          </a:prstGeom>
          <a:noFill/>
        </p:spPr>
        <p:txBody>
          <a:bodyPr wrap="square" rtlCol="0">
            <a:spAutoFit/>
          </a:bodyPr>
          <a:lstStyle/>
          <a:p>
            <a:r>
              <a:rPr lang="en-US" sz="2400" dirty="0"/>
              <a:t>A torque of </a:t>
            </a:r>
            <a:r>
              <a:rPr lang="en-US" sz="2400" dirty="0">
                <a:solidFill>
                  <a:srgbClr val="FF0000"/>
                </a:solidFill>
              </a:rPr>
              <a:t>24 </a:t>
            </a:r>
            <a:r>
              <a:rPr lang="en-US" sz="2400" dirty="0" err="1">
                <a:solidFill>
                  <a:srgbClr val="FF0000"/>
                </a:solidFill>
              </a:rPr>
              <a:t>ft</a:t>
            </a:r>
            <a:r>
              <a:rPr lang="en-US" sz="2400" dirty="0">
                <a:solidFill>
                  <a:srgbClr val="FF0000"/>
                </a:solidFill>
              </a:rPr>
              <a:t>*</a:t>
            </a:r>
            <a:r>
              <a:rPr lang="en-US" sz="2400" dirty="0" err="1">
                <a:solidFill>
                  <a:srgbClr val="FF0000"/>
                </a:solidFill>
              </a:rPr>
              <a:t>lbs</a:t>
            </a:r>
            <a:r>
              <a:rPr lang="en-US" sz="2400" dirty="0">
                <a:solidFill>
                  <a:srgbClr val="FF0000"/>
                </a:solidFill>
              </a:rPr>
              <a:t> </a:t>
            </a:r>
            <a:r>
              <a:rPr lang="en-US" sz="2400" dirty="0"/>
              <a:t>is needed to support boom and load in this position.</a:t>
            </a:r>
          </a:p>
        </p:txBody>
      </p:sp>
      <p:sp>
        <p:nvSpPr>
          <p:cNvPr id="48" name="TextBox 47"/>
          <p:cNvSpPr txBox="1"/>
          <p:nvPr/>
        </p:nvSpPr>
        <p:spPr>
          <a:xfrm>
            <a:off x="731404" y="5154287"/>
            <a:ext cx="10909212" cy="830997"/>
          </a:xfrm>
          <a:prstGeom prst="rect">
            <a:avLst/>
          </a:prstGeom>
          <a:noFill/>
        </p:spPr>
        <p:txBody>
          <a:bodyPr wrap="square" rtlCol="0">
            <a:spAutoFit/>
          </a:bodyPr>
          <a:lstStyle/>
          <a:p>
            <a:r>
              <a:rPr lang="en-US" sz="2400" dirty="0"/>
              <a:t>A torque greater than 24 ft*</a:t>
            </a:r>
            <a:r>
              <a:rPr lang="en-US" sz="2400" dirty="0" err="1"/>
              <a:t>lbs</a:t>
            </a:r>
            <a:r>
              <a:rPr lang="en-US" sz="2400" dirty="0"/>
              <a:t> is needed to get the boom to rotate upwards (Newton says an imbalanced force is needed to change the motion of the boom).</a:t>
            </a:r>
          </a:p>
        </p:txBody>
      </p:sp>
      <p:grpSp>
        <p:nvGrpSpPr>
          <p:cNvPr id="11" name="Group 10">
            <a:extLst>
              <a:ext uri="{FF2B5EF4-FFF2-40B4-BE49-F238E27FC236}">
                <a16:creationId xmlns:a16="http://schemas.microsoft.com/office/drawing/2014/main" id="{B61EF31F-78F8-4EC1-B3A5-C158B344D6D4}"/>
              </a:ext>
            </a:extLst>
          </p:cNvPr>
          <p:cNvGrpSpPr/>
          <p:nvPr/>
        </p:nvGrpSpPr>
        <p:grpSpPr>
          <a:xfrm>
            <a:off x="3200400" y="1364976"/>
            <a:ext cx="6820037" cy="3083968"/>
            <a:chOff x="3200400" y="1364976"/>
            <a:chExt cx="6820037" cy="3083968"/>
          </a:xfrm>
        </p:grpSpPr>
        <p:sp>
          <p:nvSpPr>
            <p:cNvPr id="4" name="Rectangle 3"/>
            <p:cNvSpPr/>
            <p:nvPr/>
          </p:nvSpPr>
          <p:spPr>
            <a:xfrm>
              <a:off x="3200400" y="3305944"/>
              <a:ext cx="2057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rot="20565794">
              <a:off x="4570505" y="2814126"/>
              <a:ext cx="4876800"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9246586" y="2348880"/>
              <a:ext cx="0" cy="95706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8940316" y="3305944"/>
              <a:ext cx="612068" cy="69912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p:cNvSpPr/>
            <p:nvPr/>
          </p:nvSpPr>
          <p:spPr>
            <a:xfrm>
              <a:off x="6882891" y="2805576"/>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Or 7"/>
            <p:cNvSpPr/>
            <p:nvPr/>
          </p:nvSpPr>
          <p:spPr>
            <a:xfrm>
              <a:off x="9120572" y="2096852"/>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5951984" y="1853534"/>
              <a:ext cx="930907" cy="369332"/>
            </a:xfrm>
            <a:prstGeom prst="rect">
              <a:avLst/>
            </a:prstGeom>
            <a:noFill/>
          </p:spPr>
          <p:txBody>
            <a:bodyPr wrap="square" rtlCol="0">
              <a:spAutoFit/>
            </a:bodyPr>
            <a:lstStyle/>
            <a:p>
              <a:r>
                <a:rPr lang="en-US" dirty="0"/>
                <a:t>4 </a:t>
              </a:r>
              <a:r>
                <a:rPr lang="en-US" dirty="0" err="1"/>
                <a:t>ft</a:t>
              </a:r>
              <a:r>
                <a:rPr lang="en-US" dirty="0"/>
                <a:t>* </a:t>
              </a:r>
              <a:r>
                <a:rPr lang="en-US" dirty="0" err="1"/>
                <a:t>lbs</a:t>
              </a:r>
              <a:endParaRPr lang="en-US" dirty="0"/>
            </a:p>
          </p:txBody>
        </p:sp>
        <p:sp>
          <p:nvSpPr>
            <p:cNvPr id="31" name="Freeform 30"/>
            <p:cNvSpPr/>
            <p:nvPr/>
          </p:nvSpPr>
          <p:spPr>
            <a:xfrm>
              <a:off x="5823285" y="2367908"/>
              <a:ext cx="1217111" cy="1522939"/>
            </a:xfrm>
            <a:custGeom>
              <a:avLst/>
              <a:gdLst>
                <a:gd name="connsiteX0" fmla="*/ 0 w 1217111"/>
                <a:gd name="connsiteY0" fmla="*/ 19603 h 1522939"/>
                <a:gd name="connsiteX1" fmla="*/ 410706 w 1217111"/>
                <a:gd name="connsiteY1" fmla="*/ 11854 h 1522939"/>
                <a:gd name="connsiteX2" fmla="*/ 836909 w 1217111"/>
                <a:gd name="connsiteY2" fmla="*/ 159088 h 1522939"/>
                <a:gd name="connsiteX3" fmla="*/ 1115878 w 1217111"/>
                <a:gd name="connsiteY3" fmla="*/ 484552 h 1522939"/>
                <a:gd name="connsiteX4" fmla="*/ 1216617 w 1217111"/>
                <a:gd name="connsiteY4" fmla="*/ 903006 h 1522939"/>
                <a:gd name="connsiteX5" fmla="*/ 1146875 w 1217111"/>
                <a:gd name="connsiteY5" fmla="*/ 1329210 h 1522939"/>
                <a:gd name="connsiteX6" fmla="*/ 984143 w 1217111"/>
                <a:gd name="connsiteY6" fmla="*/ 1522939 h 152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7111" h="1522939">
                  <a:moveTo>
                    <a:pt x="0" y="19603"/>
                  </a:moveTo>
                  <a:cubicBezTo>
                    <a:pt x="135610" y="4105"/>
                    <a:pt x="271221" y="-11393"/>
                    <a:pt x="410706" y="11854"/>
                  </a:cubicBezTo>
                  <a:cubicBezTo>
                    <a:pt x="550191" y="35101"/>
                    <a:pt x="719380" y="80305"/>
                    <a:pt x="836909" y="159088"/>
                  </a:cubicBezTo>
                  <a:cubicBezTo>
                    <a:pt x="954438" y="237871"/>
                    <a:pt x="1052593" y="360566"/>
                    <a:pt x="1115878" y="484552"/>
                  </a:cubicBezTo>
                  <a:cubicBezTo>
                    <a:pt x="1179163" y="608538"/>
                    <a:pt x="1211451" y="762230"/>
                    <a:pt x="1216617" y="903006"/>
                  </a:cubicBezTo>
                  <a:cubicBezTo>
                    <a:pt x="1221783" y="1043782"/>
                    <a:pt x="1185621" y="1225888"/>
                    <a:pt x="1146875" y="1329210"/>
                  </a:cubicBezTo>
                  <a:cubicBezTo>
                    <a:pt x="1108129" y="1432532"/>
                    <a:pt x="1046136" y="1477735"/>
                    <a:pt x="984143" y="1522939"/>
                  </a:cubicBezTo>
                </a:path>
              </a:pathLst>
            </a:custGeom>
            <a:noFill/>
            <a:ln w="57150">
              <a:solidFill>
                <a:schemeClr val="accent2">
                  <a:lumMod val="60000"/>
                  <a:lumOff val="40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8112225" y="1734309"/>
              <a:ext cx="1217111" cy="1522939"/>
            </a:xfrm>
            <a:custGeom>
              <a:avLst/>
              <a:gdLst>
                <a:gd name="connsiteX0" fmla="*/ 0 w 1217111"/>
                <a:gd name="connsiteY0" fmla="*/ 19603 h 1522939"/>
                <a:gd name="connsiteX1" fmla="*/ 410706 w 1217111"/>
                <a:gd name="connsiteY1" fmla="*/ 11854 h 1522939"/>
                <a:gd name="connsiteX2" fmla="*/ 836909 w 1217111"/>
                <a:gd name="connsiteY2" fmla="*/ 159088 h 1522939"/>
                <a:gd name="connsiteX3" fmla="*/ 1115878 w 1217111"/>
                <a:gd name="connsiteY3" fmla="*/ 484552 h 1522939"/>
                <a:gd name="connsiteX4" fmla="*/ 1216617 w 1217111"/>
                <a:gd name="connsiteY4" fmla="*/ 903006 h 1522939"/>
                <a:gd name="connsiteX5" fmla="*/ 1146875 w 1217111"/>
                <a:gd name="connsiteY5" fmla="*/ 1329210 h 1522939"/>
                <a:gd name="connsiteX6" fmla="*/ 984143 w 1217111"/>
                <a:gd name="connsiteY6" fmla="*/ 1522939 h 152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7111" h="1522939">
                  <a:moveTo>
                    <a:pt x="0" y="19603"/>
                  </a:moveTo>
                  <a:cubicBezTo>
                    <a:pt x="135610" y="4105"/>
                    <a:pt x="271221" y="-11393"/>
                    <a:pt x="410706" y="11854"/>
                  </a:cubicBezTo>
                  <a:cubicBezTo>
                    <a:pt x="550191" y="35101"/>
                    <a:pt x="719380" y="80305"/>
                    <a:pt x="836909" y="159088"/>
                  </a:cubicBezTo>
                  <a:cubicBezTo>
                    <a:pt x="954438" y="237871"/>
                    <a:pt x="1052593" y="360566"/>
                    <a:pt x="1115878" y="484552"/>
                  </a:cubicBezTo>
                  <a:cubicBezTo>
                    <a:pt x="1179163" y="608538"/>
                    <a:pt x="1211451" y="762230"/>
                    <a:pt x="1216617" y="903006"/>
                  </a:cubicBezTo>
                  <a:cubicBezTo>
                    <a:pt x="1221783" y="1043782"/>
                    <a:pt x="1185621" y="1225888"/>
                    <a:pt x="1146875" y="1329210"/>
                  </a:cubicBezTo>
                  <a:cubicBezTo>
                    <a:pt x="1108129" y="1432532"/>
                    <a:pt x="1046136" y="1477735"/>
                    <a:pt x="984143" y="1522939"/>
                  </a:cubicBezTo>
                </a:path>
              </a:pathLst>
            </a:custGeom>
            <a:noFill/>
            <a:ln w="57150">
              <a:solidFill>
                <a:schemeClr val="accent2">
                  <a:lumMod val="60000"/>
                  <a:lumOff val="40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8863882" y="1364976"/>
              <a:ext cx="1156555" cy="369332"/>
            </a:xfrm>
            <a:prstGeom prst="rect">
              <a:avLst/>
            </a:prstGeom>
            <a:noFill/>
          </p:spPr>
          <p:txBody>
            <a:bodyPr wrap="square" rtlCol="0">
              <a:spAutoFit/>
            </a:bodyPr>
            <a:lstStyle/>
            <a:p>
              <a:r>
                <a:rPr lang="en-US" dirty="0"/>
                <a:t>20 </a:t>
              </a:r>
              <a:r>
                <a:rPr lang="en-US" dirty="0" err="1"/>
                <a:t>ft</a:t>
              </a:r>
              <a:r>
                <a:rPr lang="en-US" dirty="0"/>
                <a:t>* </a:t>
              </a:r>
              <a:r>
                <a:rPr lang="en-US" dirty="0" err="1"/>
                <a:t>lbs</a:t>
              </a:r>
              <a:endParaRPr lang="en-US" dirty="0"/>
            </a:p>
          </p:txBody>
        </p:sp>
        <p:grpSp>
          <p:nvGrpSpPr>
            <p:cNvPr id="19" name="Group 18">
              <a:extLst>
                <a:ext uri="{FF2B5EF4-FFF2-40B4-BE49-F238E27FC236}">
                  <a16:creationId xmlns:a16="http://schemas.microsoft.com/office/drawing/2014/main" id="{022F8014-457B-4E71-9F06-42305A871B7E}"/>
                </a:ext>
              </a:extLst>
            </p:cNvPr>
            <p:cNvGrpSpPr/>
            <p:nvPr/>
          </p:nvGrpSpPr>
          <p:grpSpPr>
            <a:xfrm>
              <a:off x="3339753" y="3305944"/>
              <a:ext cx="1820143" cy="769387"/>
              <a:chOff x="767408" y="3305944"/>
              <a:chExt cx="1820143" cy="769387"/>
            </a:xfrm>
          </p:grpSpPr>
          <p:sp>
            <p:nvSpPr>
              <p:cNvPr id="20" name="Oval 19">
                <a:extLst>
                  <a:ext uri="{FF2B5EF4-FFF2-40B4-BE49-F238E27FC236}">
                    <a16:creationId xmlns:a16="http://schemas.microsoft.com/office/drawing/2014/main" id="{56FE184D-EC2E-4533-B3B6-8F08D2E968BD}"/>
                  </a:ext>
                </a:extLst>
              </p:cNvPr>
              <p:cNvSpPr/>
              <p:nvPr/>
            </p:nvSpPr>
            <p:spPr>
              <a:xfrm>
                <a:off x="1875921" y="3305944"/>
                <a:ext cx="711630" cy="66436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24575CD-4313-4659-BE65-FE761C13905D}"/>
                  </a:ext>
                </a:extLst>
              </p:cNvPr>
              <p:cNvSpPr/>
              <p:nvPr/>
            </p:nvSpPr>
            <p:spPr>
              <a:xfrm>
                <a:off x="2152055" y="3537012"/>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4C22AB4-2259-4FC6-92CA-D2D5CEB97C67}"/>
                  </a:ext>
                </a:extLst>
              </p:cNvPr>
              <p:cNvSpPr/>
              <p:nvPr/>
            </p:nvSpPr>
            <p:spPr>
              <a:xfrm>
                <a:off x="1579439" y="3501008"/>
                <a:ext cx="324036" cy="32403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647A956D-F950-45C5-9E42-848D25DCC5C5}"/>
                  </a:ext>
                </a:extLst>
              </p:cNvPr>
              <p:cNvSpPr/>
              <p:nvPr/>
            </p:nvSpPr>
            <p:spPr>
              <a:xfrm>
                <a:off x="1687451" y="3609020"/>
                <a:ext cx="108012" cy="108012"/>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E5A39B38-62DB-42E2-BA83-7676FB7CA133}"/>
                  </a:ext>
                </a:extLst>
              </p:cNvPr>
              <p:cNvSpPr txBox="1"/>
              <p:nvPr/>
            </p:nvSpPr>
            <p:spPr>
              <a:xfrm>
                <a:off x="767408" y="3429000"/>
                <a:ext cx="928729" cy="646331"/>
              </a:xfrm>
              <a:prstGeom prst="rect">
                <a:avLst/>
              </a:prstGeom>
              <a:noFill/>
            </p:spPr>
            <p:txBody>
              <a:bodyPr wrap="square" rtlCol="0">
                <a:spAutoFit/>
              </a:bodyPr>
              <a:lstStyle/>
              <a:p>
                <a:r>
                  <a:rPr lang="en-US" dirty="0"/>
                  <a:t>Motor &amp; Gear</a:t>
                </a:r>
              </a:p>
            </p:txBody>
          </p:sp>
        </p:grpSp>
      </p:grpSp>
      <p:sp>
        <p:nvSpPr>
          <p:cNvPr id="9" name="Slide Number Placeholder 8">
            <a:extLst>
              <a:ext uri="{FF2B5EF4-FFF2-40B4-BE49-F238E27FC236}">
                <a16:creationId xmlns:a16="http://schemas.microsoft.com/office/drawing/2014/main" id="{C714C5DE-3DE9-4292-99CF-31649FA1930B}"/>
              </a:ext>
            </a:extLst>
          </p:cNvPr>
          <p:cNvSpPr>
            <a:spLocks noGrp="1"/>
          </p:cNvSpPr>
          <p:nvPr>
            <p:ph type="sldNum" sz="quarter" idx="12"/>
          </p:nvPr>
        </p:nvSpPr>
        <p:spPr/>
        <p:txBody>
          <a:bodyPr/>
          <a:lstStyle/>
          <a:p>
            <a:fld id="{8D2F5A4B-4A13-479F-B760-CE9BE84513F2}" type="slidenum">
              <a:rPr lang="en-US" smtClean="0"/>
              <a:t>16</a:t>
            </a:fld>
            <a:endParaRPr lang="en-US"/>
          </a:p>
        </p:txBody>
      </p:sp>
      <p:sp>
        <p:nvSpPr>
          <p:cNvPr id="45" name="Freeform 44"/>
          <p:cNvSpPr/>
          <p:nvPr/>
        </p:nvSpPr>
        <p:spPr>
          <a:xfrm>
            <a:off x="4381500" y="3229897"/>
            <a:ext cx="808155" cy="802680"/>
          </a:xfrm>
          <a:custGeom>
            <a:avLst/>
            <a:gdLst>
              <a:gd name="connsiteX0" fmla="*/ 175846 w 800540"/>
              <a:gd name="connsiteY0" fmla="*/ 723894 h 794060"/>
              <a:gd name="connsiteX1" fmla="*/ 545123 w 800540"/>
              <a:gd name="connsiteY1" fmla="*/ 785441 h 794060"/>
              <a:gd name="connsiteX2" fmla="*/ 791308 w 800540"/>
              <a:gd name="connsiteY2" fmla="*/ 556841 h 794060"/>
              <a:gd name="connsiteX3" fmla="*/ 729762 w 800540"/>
              <a:gd name="connsiteY3" fmla="*/ 249110 h 794060"/>
              <a:gd name="connsiteX4" fmla="*/ 553915 w 800540"/>
              <a:gd name="connsiteY4" fmla="*/ 55679 h 794060"/>
              <a:gd name="connsiteX5" fmla="*/ 228600 w 800540"/>
              <a:gd name="connsiteY5" fmla="*/ 11717 h 794060"/>
              <a:gd name="connsiteX6" fmla="*/ 0 w 800540"/>
              <a:gd name="connsiteY6" fmla="*/ 240317 h 794060"/>
              <a:gd name="connsiteX0" fmla="*/ 175846 w 808155"/>
              <a:gd name="connsiteY0" fmla="*/ 723313 h 793479"/>
              <a:gd name="connsiteX1" fmla="*/ 545123 w 808155"/>
              <a:gd name="connsiteY1" fmla="*/ 784860 h 793479"/>
              <a:gd name="connsiteX2" fmla="*/ 791308 w 808155"/>
              <a:gd name="connsiteY2" fmla="*/ 556260 h 793479"/>
              <a:gd name="connsiteX3" fmla="*/ 760759 w 808155"/>
              <a:gd name="connsiteY3" fmla="*/ 225281 h 793479"/>
              <a:gd name="connsiteX4" fmla="*/ 553915 w 808155"/>
              <a:gd name="connsiteY4" fmla="*/ 55098 h 793479"/>
              <a:gd name="connsiteX5" fmla="*/ 228600 w 808155"/>
              <a:gd name="connsiteY5" fmla="*/ 11136 h 793479"/>
              <a:gd name="connsiteX6" fmla="*/ 0 w 808155"/>
              <a:gd name="connsiteY6" fmla="*/ 239736 h 793479"/>
              <a:gd name="connsiteX0" fmla="*/ 175846 w 808155"/>
              <a:gd name="connsiteY0" fmla="*/ 733432 h 803598"/>
              <a:gd name="connsiteX1" fmla="*/ 545123 w 808155"/>
              <a:gd name="connsiteY1" fmla="*/ 794979 h 803598"/>
              <a:gd name="connsiteX2" fmla="*/ 791308 w 808155"/>
              <a:gd name="connsiteY2" fmla="*/ 566379 h 803598"/>
              <a:gd name="connsiteX3" fmla="*/ 760759 w 808155"/>
              <a:gd name="connsiteY3" fmla="*/ 235400 h 803598"/>
              <a:gd name="connsiteX4" fmla="*/ 553915 w 808155"/>
              <a:gd name="connsiteY4" fmla="*/ 34221 h 803598"/>
              <a:gd name="connsiteX5" fmla="*/ 228600 w 808155"/>
              <a:gd name="connsiteY5" fmla="*/ 21255 h 803598"/>
              <a:gd name="connsiteX6" fmla="*/ 0 w 808155"/>
              <a:gd name="connsiteY6" fmla="*/ 249855 h 803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8155" h="803598">
                <a:moveTo>
                  <a:pt x="175846" y="733432"/>
                </a:moveTo>
                <a:cubicBezTo>
                  <a:pt x="309196" y="778126"/>
                  <a:pt x="442546" y="822821"/>
                  <a:pt x="545123" y="794979"/>
                </a:cubicBezTo>
                <a:cubicBezTo>
                  <a:pt x="647700" y="767137"/>
                  <a:pt x="755369" y="659642"/>
                  <a:pt x="791308" y="566379"/>
                </a:cubicBezTo>
                <a:cubicBezTo>
                  <a:pt x="827247" y="473116"/>
                  <a:pt x="800325" y="324093"/>
                  <a:pt x="760759" y="235400"/>
                </a:cubicBezTo>
                <a:cubicBezTo>
                  <a:pt x="721194" y="146707"/>
                  <a:pt x="642608" y="69912"/>
                  <a:pt x="553915" y="34221"/>
                </a:cubicBezTo>
                <a:cubicBezTo>
                  <a:pt x="465222" y="-1470"/>
                  <a:pt x="320919" y="-14684"/>
                  <a:pt x="228600" y="21255"/>
                </a:cubicBezTo>
                <a:cubicBezTo>
                  <a:pt x="136281" y="57194"/>
                  <a:pt x="68140" y="150941"/>
                  <a:pt x="0" y="249855"/>
                </a:cubicBezTo>
              </a:path>
            </a:pathLst>
          </a:custGeom>
          <a:noFill/>
          <a:ln w="57150">
            <a:solidFill>
              <a:srgbClr val="FF0000"/>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298307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D502F25-7C43-4A89-A512-FE97D94AADBD}"/>
              </a:ext>
            </a:extLst>
          </p:cNvPr>
          <p:cNvGrpSpPr/>
          <p:nvPr/>
        </p:nvGrpSpPr>
        <p:grpSpPr>
          <a:xfrm>
            <a:off x="3200400" y="2564904"/>
            <a:ext cx="7108068" cy="2952328"/>
            <a:chOff x="3200400" y="2096852"/>
            <a:chExt cx="7108068" cy="3240360"/>
          </a:xfrm>
        </p:grpSpPr>
        <p:sp>
          <p:nvSpPr>
            <p:cNvPr id="4" name="Rectangle 3"/>
            <p:cNvSpPr/>
            <p:nvPr/>
          </p:nvSpPr>
          <p:spPr>
            <a:xfrm>
              <a:off x="3200400" y="3305944"/>
              <a:ext cx="2057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0565794">
              <a:off x="4570505" y="2814126"/>
              <a:ext cx="4876800"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724400" y="3598482"/>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9246586" y="2348880"/>
              <a:ext cx="0" cy="95706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8940316" y="3305944"/>
              <a:ext cx="612068" cy="69912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p:cNvSpPr/>
            <p:nvPr/>
          </p:nvSpPr>
          <p:spPr>
            <a:xfrm>
              <a:off x="6882891" y="2805576"/>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7008905" y="3124164"/>
              <a:ext cx="0" cy="7200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Flowchart: Or 7"/>
            <p:cNvSpPr/>
            <p:nvPr/>
          </p:nvSpPr>
          <p:spPr>
            <a:xfrm>
              <a:off x="9120572" y="2096852"/>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9382828" y="2348880"/>
              <a:ext cx="0" cy="7200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4799856" y="2348880"/>
              <a:ext cx="4500500" cy="2988332"/>
              <a:chOff x="3275856" y="2348880"/>
              <a:chExt cx="4500500" cy="2988332"/>
            </a:xfrm>
          </p:grpSpPr>
          <p:cxnSp>
            <p:nvCxnSpPr>
              <p:cNvPr id="18" name="Straight Connector 17"/>
              <p:cNvCxnSpPr/>
              <p:nvPr/>
            </p:nvCxnSpPr>
            <p:spPr>
              <a:xfrm>
                <a:off x="3276600" y="4005064"/>
                <a:ext cx="0" cy="13321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544108" y="3128764"/>
                <a:ext cx="0" cy="1632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776356" y="2348880"/>
                <a:ext cx="0" cy="29163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275856" y="4689140"/>
                <a:ext cx="720080"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275856" y="5121188"/>
                <a:ext cx="1764196"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4788024" y="4671138"/>
                <a:ext cx="756084"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5868144" y="5121188"/>
                <a:ext cx="1908212"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156003" y="4504474"/>
                <a:ext cx="581372" cy="369332"/>
              </a:xfrm>
              <a:prstGeom prst="rect">
                <a:avLst/>
              </a:prstGeom>
              <a:noFill/>
            </p:spPr>
            <p:txBody>
              <a:bodyPr wrap="square" rtlCol="0">
                <a:spAutoFit/>
              </a:bodyPr>
              <a:lstStyle/>
              <a:p>
                <a:r>
                  <a:rPr lang="en-US" dirty="0"/>
                  <a:t>2 </a:t>
                </a:r>
                <a:r>
                  <a:rPr lang="en-US" dirty="0" err="1"/>
                  <a:t>ft</a:t>
                </a:r>
                <a:endParaRPr lang="en-US" dirty="0"/>
              </a:p>
            </p:txBody>
          </p:sp>
          <p:sp>
            <p:nvSpPr>
              <p:cNvPr id="36" name="TextBox 35"/>
              <p:cNvSpPr txBox="1"/>
              <p:nvPr/>
            </p:nvSpPr>
            <p:spPr>
              <a:xfrm>
                <a:off x="5292080" y="4931876"/>
                <a:ext cx="581372" cy="369332"/>
              </a:xfrm>
              <a:prstGeom prst="rect">
                <a:avLst/>
              </a:prstGeom>
              <a:noFill/>
            </p:spPr>
            <p:txBody>
              <a:bodyPr wrap="square" rtlCol="0">
                <a:spAutoFit/>
              </a:bodyPr>
              <a:lstStyle/>
              <a:p>
                <a:r>
                  <a:rPr lang="en-US" dirty="0"/>
                  <a:t>4 </a:t>
                </a:r>
                <a:r>
                  <a:rPr lang="en-US" dirty="0" err="1"/>
                  <a:t>ft</a:t>
                </a:r>
                <a:endParaRPr lang="en-US" dirty="0"/>
              </a:p>
            </p:txBody>
          </p:sp>
        </p:grpSp>
        <p:sp>
          <p:nvSpPr>
            <p:cNvPr id="43" name="TextBox 42"/>
            <p:cNvSpPr txBox="1"/>
            <p:nvPr/>
          </p:nvSpPr>
          <p:spPr>
            <a:xfrm>
              <a:off x="9660396" y="3438843"/>
              <a:ext cx="648072" cy="369332"/>
            </a:xfrm>
            <a:prstGeom prst="rect">
              <a:avLst/>
            </a:prstGeom>
            <a:noFill/>
          </p:spPr>
          <p:txBody>
            <a:bodyPr wrap="square" rtlCol="0">
              <a:spAutoFit/>
            </a:bodyPr>
            <a:lstStyle/>
            <a:p>
              <a:r>
                <a:rPr lang="en-US" dirty="0"/>
                <a:t>5 </a:t>
              </a:r>
              <a:r>
                <a:rPr lang="en-US" dirty="0" err="1"/>
                <a:t>lbs</a:t>
              </a:r>
              <a:endParaRPr lang="en-US" dirty="0"/>
            </a:p>
          </p:txBody>
        </p:sp>
        <p:sp>
          <p:nvSpPr>
            <p:cNvPr id="30" name="TextBox 29"/>
            <p:cNvSpPr txBox="1"/>
            <p:nvPr/>
          </p:nvSpPr>
          <p:spPr>
            <a:xfrm>
              <a:off x="6816080" y="2222890"/>
              <a:ext cx="941052" cy="369331"/>
            </a:xfrm>
            <a:prstGeom prst="rect">
              <a:avLst/>
            </a:prstGeom>
            <a:noFill/>
          </p:spPr>
          <p:txBody>
            <a:bodyPr wrap="square" rtlCol="0">
              <a:spAutoFit/>
            </a:bodyPr>
            <a:lstStyle/>
            <a:p>
              <a:r>
                <a:rPr lang="en-US" dirty="0"/>
                <a:t>2 </a:t>
              </a:r>
              <a:r>
                <a:rPr lang="en-US" dirty="0" err="1"/>
                <a:t>lbs</a:t>
              </a:r>
              <a:endParaRPr lang="en-US" dirty="0"/>
            </a:p>
          </p:txBody>
        </p:sp>
      </p:grpSp>
      <p:sp>
        <p:nvSpPr>
          <p:cNvPr id="3" name="Slide Number Placeholder 2">
            <a:extLst>
              <a:ext uri="{FF2B5EF4-FFF2-40B4-BE49-F238E27FC236}">
                <a16:creationId xmlns:a16="http://schemas.microsoft.com/office/drawing/2014/main" id="{98172DC8-6AB3-4DCB-85F1-5424B8BC49B4}"/>
              </a:ext>
            </a:extLst>
          </p:cNvPr>
          <p:cNvSpPr>
            <a:spLocks noGrp="1"/>
          </p:cNvSpPr>
          <p:nvPr>
            <p:ph type="sldNum" sz="quarter" idx="12"/>
          </p:nvPr>
        </p:nvSpPr>
        <p:spPr/>
        <p:txBody>
          <a:bodyPr/>
          <a:lstStyle/>
          <a:p>
            <a:fld id="{8D2F5A4B-4A13-479F-B760-CE9BE84513F2}" type="slidenum">
              <a:rPr lang="en-US" smtClean="0"/>
              <a:t>17</a:t>
            </a:fld>
            <a:endParaRPr lang="en-US"/>
          </a:p>
        </p:txBody>
      </p:sp>
      <p:sp>
        <p:nvSpPr>
          <p:cNvPr id="26" name="TextBox 25">
            <a:extLst>
              <a:ext uri="{FF2B5EF4-FFF2-40B4-BE49-F238E27FC236}">
                <a16:creationId xmlns:a16="http://schemas.microsoft.com/office/drawing/2014/main" id="{C54E533A-EA01-41CB-82F5-4A11B88CCEDE}"/>
              </a:ext>
            </a:extLst>
          </p:cNvPr>
          <p:cNvSpPr txBox="1"/>
          <p:nvPr/>
        </p:nvSpPr>
        <p:spPr>
          <a:xfrm>
            <a:off x="572308" y="395224"/>
            <a:ext cx="5781524" cy="1569660"/>
          </a:xfrm>
          <a:prstGeom prst="rect">
            <a:avLst/>
          </a:prstGeom>
          <a:noFill/>
        </p:spPr>
        <p:txBody>
          <a:bodyPr wrap="square" rtlCol="0">
            <a:spAutoFit/>
          </a:bodyPr>
          <a:lstStyle/>
          <a:p>
            <a:r>
              <a:rPr lang="en-US" sz="2400" dirty="0"/>
              <a:t>The moment (or torque) required to rotate the boom will change as the angle of the boom changes.  As the boom rotates upwards it gets easier to lift…</a:t>
            </a:r>
          </a:p>
        </p:txBody>
      </p:sp>
    </p:spTree>
    <p:extLst>
      <p:ext uri="{BB962C8B-B14F-4D97-AF65-F5344CB8AC3E}">
        <p14:creationId xmlns:p14="http://schemas.microsoft.com/office/powerpoint/2010/main" val="1911408092"/>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163457" y="5730351"/>
            <a:ext cx="9937091" cy="830997"/>
          </a:xfrm>
          <a:prstGeom prst="rect">
            <a:avLst/>
          </a:prstGeom>
          <a:noFill/>
        </p:spPr>
        <p:txBody>
          <a:bodyPr wrap="square" rtlCol="0">
            <a:spAutoFit/>
          </a:bodyPr>
          <a:lstStyle/>
          <a:p>
            <a:r>
              <a:rPr lang="en-US" sz="2400" dirty="0"/>
              <a:t>As the boom angle increases, the horizontal distance between the loads and the pivot point decreases. </a:t>
            </a:r>
          </a:p>
        </p:txBody>
      </p:sp>
      <p:sp>
        <p:nvSpPr>
          <p:cNvPr id="33" name="TextBox 32">
            <a:extLst>
              <a:ext uri="{FF2B5EF4-FFF2-40B4-BE49-F238E27FC236}">
                <a16:creationId xmlns:a16="http://schemas.microsoft.com/office/drawing/2014/main" id="{1F5D783D-DD10-459C-BF36-331AC6F0669C}"/>
              </a:ext>
            </a:extLst>
          </p:cNvPr>
          <p:cNvSpPr txBox="1"/>
          <p:nvPr/>
        </p:nvSpPr>
        <p:spPr>
          <a:xfrm>
            <a:off x="572308" y="395224"/>
            <a:ext cx="5781524" cy="1569660"/>
          </a:xfrm>
          <a:prstGeom prst="rect">
            <a:avLst/>
          </a:prstGeom>
          <a:noFill/>
        </p:spPr>
        <p:txBody>
          <a:bodyPr wrap="square" rtlCol="0">
            <a:spAutoFit/>
          </a:bodyPr>
          <a:lstStyle/>
          <a:p>
            <a:r>
              <a:rPr lang="en-US" sz="2400" dirty="0"/>
              <a:t>The moment (or torque) required to rotate the boom will change as the angle of the boom changes.  As the boom rotates upwards it gets easier to lift…</a:t>
            </a:r>
          </a:p>
        </p:txBody>
      </p:sp>
      <p:sp>
        <p:nvSpPr>
          <p:cNvPr id="11" name="Slide Number Placeholder 10">
            <a:extLst>
              <a:ext uri="{FF2B5EF4-FFF2-40B4-BE49-F238E27FC236}">
                <a16:creationId xmlns:a16="http://schemas.microsoft.com/office/drawing/2014/main" id="{91C4F483-2A06-4D58-9679-24F36E9F4E5B}"/>
              </a:ext>
            </a:extLst>
          </p:cNvPr>
          <p:cNvSpPr>
            <a:spLocks noGrp="1"/>
          </p:cNvSpPr>
          <p:nvPr>
            <p:ph type="sldNum" sz="quarter" idx="12"/>
          </p:nvPr>
        </p:nvSpPr>
        <p:spPr/>
        <p:txBody>
          <a:bodyPr/>
          <a:lstStyle/>
          <a:p>
            <a:fld id="{8D2F5A4B-4A13-479F-B760-CE9BE84513F2}" type="slidenum">
              <a:rPr lang="en-US" smtClean="0"/>
              <a:t>18</a:t>
            </a:fld>
            <a:endParaRPr lang="en-US"/>
          </a:p>
        </p:txBody>
      </p:sp>
      <p:grpSp>
        <p:nvGrpSpPr>
          <p:cNvPr id="20" name="Group 19">
            <a:extLst>
              <a:ext uri="{FF2B5EF4-FFF2-40B4-BE49-F238E27FC236}">
                <a16:creationId xmlns:a16="http://schemas.microsoft.com/office/drawing/2014/main" id="{194518C0-A53E-45D6-B023-0AF9FA7DEE97}"/>
              </a:ext>
            </a:extLst>
          </p:cNvPr>
          <p:cNvGrpSpPr/>
          <p:nvPr/>
        </p:nvGrpSpPr>
        <p:grpSpPr>
          <a:xfrm>
            <a:off x="3143672" y="296652"/>
            <a:ext cx="5811924" cy="5256584"/>
            <a:chOff x="3143672" y="296652"/>
            <a:chExt cx="5811924" cy="5256584"/>
          </a:xfrm>
        </p:grpSpPr>
        <p:grpSp>
          <p:nvGrpSpPr>
            <p:cNvPr id="15" name="Group 14">
              <a:extLst>
                <a:ext uri="{FF2B5EF4-FFF2-40B4-BE49-F238E27FC236}">
                  <a16:creationId xmlns:a16="http://schemas.microsoft.com/office/drawing/2014/main" id="{53A4A219-4B90-4289-BD8A-512B3762C0B7}"/>
                </a:ext>
              </a:extLst>
            </p:cNvPr>
            <p:cNvGrpSpPr/>
            <p:nvPr/>
          </p:nvGrpSpPr>
          <p:grpSpPr>
            <a:xfrm>
              <a:off x="3143672" y="296652"/>
              <a:ext cx="5811924" cy="5256584"/>
              <a:chOff x="3200400" y="260648"/>
              <a:chExt cx="5811924" cy="5256584"/>
            </a:xfrm>
          </p:grpSpPr>
          <p:sp>
            <p:nvSpPr>
              <p:cNvPr id="4" name="Rectangle 3"/>
              <p:cNvSpPr/>
              <p:nvPr/>
            </p:nvSpPr>
            <p:spPr>
              <a:xfrm>
                <a:off x="3200400" y="3677858"/>
                <a:ext cx="2057400" cy="1035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7195F88-4688-49F6-9D05-B4D0136E17FC}"/>
                  </a:ext>
                </a:extLst>
              </p:cNvPr>
              <p:cNvSpPr/>
              <p:nvPr/>
            </p:nvSpPr>
            <p:spPr>
              <a:xfrm rot="18891328">
                <a:off x="4205360" y="2360782"/>
                <a:ext cx="4435196"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768788" y="3975073"/>
                <a:ext cx="152400" cy="1380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7896200" y="1151227"/>
                <a:ext cx="0" cy="86665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Flowchart: Or 6"/>
              <p:cNvSpPr/>
              <p:nvPr/>
            </p:nvSpPr>
            <p:spPr>
              <a:xfrm>
                <a:off x="6348028" y="2322167"/>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6495794" y="2650952"/>
                <a:ext cx="0" cy="65205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800600" y="4310932"/>
                <a:ext cx="0" cy="1206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600056" y="2550386"/>
                <a:ext cx="0" cy="2445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cxnSpLocks/>
              </p:cNvCxnSpPr>
              <p:nvPr/>
            </p:nvCxnSpPr>
            <p:spPr>
              <a:xfrm>
                <a:off x="4799856" y="4930383"/>
                <a:ext cx="457944"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cxnSpLocks/>
              </p:cNvCxnSpPr>
              <p:nvPr/>
            </p:nvCxnSpPr>
            <p:spPr>
              <a:xfrm>
                <a:off x="4799856" y="5321616"/>
                <a:ext cx="821340"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6276020" y="4914082"/>
                <a:ext cx="324036"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301261" y="4763163"/>
                <a:ext cx="960116" cy="369332"/>
              </a:xfrm>
              <a:prstGeom prst="rect">
                <a:avLst/>
              </a:prstGeom>
              <a:noFill/>
            </p:spPr>
            <p:txBody>
              <a:bodyPr wrap="square" rtlCol="0">
                <a:spAutoFit/>
              </a:bodyPr>
              <a:lstStyle/>
              <a:p>
                <a:r>
                  <a:rPr lang="en-US" dirty="0"/>
                  <a:t>Shorter</a:t>
                </a:r>
              </a:p>
            </p:txBody>
          </p:sp>
          <p:sp>
            <p:nvSpPr>
              <p:cNvPr id="14" name="Rounded Rectangle 13"/>
              <p:cNvSpPr/>
              <p:nvPr/>
            </p:nvSpPr>
            <p:spPr>
              <a:xfrm>
                <a:off x="7608168" y="2017877"/>
                <a:ext cx="612068" cy="63307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Or 7"/>
              <p:cNvSpPr/>
              <p:nvPr/>
            </p:nvSpPr>
            <p:spPr>
              <a:xfrm>
                <a:off x="7752184" y="920251"/>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8112224" y="1148470"/>
                <a:ext cx="0" cy="65205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932204" y="1020817"/>
                <a:ext cx="0" cy="43007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cxnSpLocks/>
                <a:endCxn id="37" idx="3"/>
              </p:cNvCxnSpPr>
              <p:nvPr/>
            </p:nvCxnSpPr>
            <p:spPr>
              <a:xfrm flipH="1">
                <a:off x="6763667" y="5321616"/>
                <a:ext cx="1168538" cy="535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8364252" y="2099928"/>
                <a:ext cx="648072" cy="334441"/>
              </a:xfrm>
              <a:prstGeom prst="rect">
                <a:avLst/>
              </a:prstGeom>
              <a:noFill/>
            </p:spPr>
            <p:txBody>
              <a:bodyPr wrap="square" rtlCol="0">
                <a:spAutoFit/>
              </a:bodyPr>
              <a:lstStyle/>
              <a:p>
                <a:r>
                  <a:rPr lang="en-US" dirty="0"/>
                  <a:t>5 </a:t>
                </a:r>
                <a:r>
                  <a:rPr lang="en-US" dirty="0" err="1"/>
                  <a:t>lbs</a:t>
                </a:r>
                <a:endParaRPr lang="en-US" dirty="0"/>
              </a:p>
            </p:txBody>
          </p:sp>
          <p:sp>
            <p:nvSpPr>
              <p:cNvPr id="30" name="TextBox 29"/>
              <p:cNvSpPr txBox="1"/>
              <p:nvPr/>
            </p:nvSpPr>
            <p:spPr>
              <a:xfrm>
                <a:off x="5469511" y="2099928"/>
                <a:ext cx="941052" cy="334441"/>
              </a:xfrm>
              <a:prstGeom prst="rect">
                <a:avLst/>
              </a:prstGeom>
              <a:noFill/>
            </p:spPr>
            <p:txBody>
              <a:bodyPr wrap="square" rtlCol="0">
                <a:spAutoFit/>
              </a:bodyPr>
              <a:lstStyle/>
              <a:p>
                <a:r>
                  <a:rPr lang="en-US" dirty="0"/>
                  <a:t>2 </a:t>
                </a:r>
                <a:r>
                  <a:rPr lang="en-US" dirty="0" err="1"/>
                  <a:t>lbs</a:t>
                </a:r>
                <a:endParaRPr lang="en-US" dirty="0"/>
              </a:p>
            </p:txBody>
          </p:sp>
          <p:cxnSp>
            <p:nvCxnSpPr>
              <p:cNvPr id="28" name="Straight Connector 27"/>
              <p:cNvCxnSpPr>
                <a:cxnSpLocks/>
              </p:cNvCxnSpPr>
              <p:nvPr/>
            </p:nvCxnSpPr>
            <p:spPr>
              <a:xfrm flipV="1">
                <a:off x="4844244" y="3393217"/>
                <a:ext cx="669655" cy="64929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880248" y="4042513"/>
                <a:ext cx="121575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5373223" y="3567240"/>
                <a:ext cx="247973" cy="456111"/>
              </a:xfrm>
              <a:custGeom>
                <a:avLst/>
                <a:gdLst>
                  <a:gd name="connsiteX0" fmla="*/ 0 w 247973"/>
                  <a:gd name="connsiteY0" fmla="*/ 0 h 503695"/>
                  <a:gd name="connsiteX1" fmla="*/ 178230 w 247973"/>
                  <a:gd name="connsiteY1" fmla="*/ 162732 h 503695"/>
                  <a:gd name="connsiteX2" fmla="*/ 247973 w 247973"/>
                  <a:gd name="connsiteY2" fmla="*/ 503695 h 503695"/>
                </a:gdLst>
                <a:ahLst/>
                <a:cxnLst>
                  <a:cxn ang="0">
                    <a:pos x="connsiteX0" y="connsiteY0"/>
                  </a:cxn>
                  <a:cxn ang="0">
                    <a:pos x="connsiteX1" y="connsiteY1"/>
                  </a:cxn>
                  <a:cxn ang="0">
                    <a:pos x="connsiteX2" y="connsiteY2"/>
                  </a:cxn>
                </a:cxnLst>
                <a:rect l="l" t="t" r="r" b="b"/>
                <a:pathLst>
                  <a:path w="247973" h="503695">
                    <a:moveTo>
                      <a:pt x="0" y="0"/>
                    </a:moveTo>
                    <a:cubicBezTo>
                      <a:pt x="68450" y="39391"/>
                      <a:pt x="136901" y="78783"/>
                      <a:pt x="178230" y="162732"/>
                    </a:cubicBezTo>
                    <a:cubicBezTo>
                      <a:pt x="219559" y="246681"/>
                      <a:pt x="233766" y="375188"/>
                      <a:pt x="247973" y="503695"/>
                    </a:cubicBezTo>
                  </a:path>
                </a:pathLst>
              </a:custGeom>
              <a:noFill/>
              <a:ln w="38100">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Box 36">
              <a:extLst>
                <a:ext uri="{FF2B5EF4-FFF2-40B4-BE49-F238E27FC236}">
                  <a16:creationId xmlns:a16="http://schemas.microsoft.com/office/drawing/2014/main" id="{F015FDD5-9C8B-4A8B-BB07-25FAB4766DAF}"/>
                </a:ext>
              </a:extLst>
            </p:cNvPr>
            <p:cNvSpPr txBox="1"/>
            <p:nvPr/>
          </p:nvSpPr>
          <p:spPr>
            <a:xfrm>
              <a:off x="5746823" y="5178304"/>
              <a:ext cx="960116" cy="369332"/>
            </a:xfrm>
            <a:prstGeom prst="rect">
              <a:avLst/>
            </a:prstGeom>
            <a:noFill/>
          </p:spPr>
          <p:txBody>
            <a:bodyPr wrap="square" rtlCol="0">
              <a:spAutoFit/>
            </a:bodyPr>
            <a:lstStyle/>
            <a:p>
              <a:r>
                <a:rPr lang="en-US" dirty="0"/>
                <a:t>Shorter</a:t>
              </a:r>
            </a:p>
          </p:txBody>
        </p:sp>
      </p:grpSp>
    </p:spTree>
    <p:extLst>
      <p:ext uri="{BB962C8B-B14F-4D97-AF65-F5344CB8AC3E}">
        <p14:creationId xmlns:p14="http://schemas.microsoft.com/office/powerpoint/2010/main" val="2069408546"/>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18891328">
            <a:off x="1860324" y="3163452"/>
            <a:ext cx="4876800"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600166" y="481982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p:cNvSpPr/>
          <p:nvPr/>
        </p:nvSpPr>
        <p:spPr>
          <a:xfrm>
            <a:off x="4223794" y="3094096"/>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Or 7"/>
          <p:cNvSpPr/>
          <p:nvPr/>
        </p:nvSpPr>
        <p:spPr>
          <a:xfrm>
            <a:off x="5771966" y="1545924"/>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1379480" y="2619657"/>
            <a:ext cx="1872206" cy="830997"/>
          </a:xfrm>
          <a:prstGeom prst="rect">
            <a:avLst/>
          </a:prstGeom>
          <a:noFill/>
        </p:spPr>
        <p:txBody>
          <a:bodyPr wrap="square" rtlCol="0">
            <a:spAutoFit/>
          </a:bodyPr>
          <a:lstStyle/>
          <a:p>
            <a:r>
              <a:rPr lang="en-US" sz="2400" dirty="0"/>
              <a:t>Known Distance (D)</a:t>
            </a:r>
          </a:p>
        </p:txBody>
      </p:sp>
      <p:cxnSp>
        <p:nvCxnSpPr>
          <p:cNvPr id="28" name="Straight Connector 27"/>
          <p:cNvCxnSpPr>
            <a:endCxn id="7" idx="3"/>
          </p:cNvCxnSpPr>
          <p:nvPr/>
        </p:nvCxnSpPr>
        <p:spPr>
          <a:xfrm flipV="1">
            <a:off x="2675623" y="3309216"/>
            <a:ext cx="1585081" cy="158508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711627" y="4894296"/>
            <a:ext cx="1670367" cy="1724"/>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6" idx="2"/>
          </p:cNvCxnSpPr>
          <p:nvPr/>
        </p:nvCxnSpPr>
        <p:spPr>
          <a:xfrm flipV="1">
            <a:off x="4381993" y="3363766"/>
            <a:ext cx="0" cy="15322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ight Brace 15"/>
          <p:cNvSpPr/>
          <p:nvPr/>
        </p:nvSpPr>
        <p:spPr>
          <a:xfrm rot="13452467">
            <a:off x="2821516" y="2552670"/>
            <a:ext cx="576064" cy="2264546"/>
          </a:xfrm>
          <a:prstGeom prst="rightBrace">
            <a:avLst>
              <a:gd name="adj1" fmla="val 35771"/>
              <a:gd name="adj2" fmla="val 50000"/>
            </a:avLst>
          </a:prstGeom>
          <a:ln w="285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ight Brace 33"/>
          <p:cNvSpPr/>
          <p:nvPr/>
        </p:nvSpPr>
        <p:spPr>
          <a:xfrm>
            <a:off x="4655842" y="3243559"/>
            <a:ext cx="576064" cy="1713934"/>
          </a:xfrm>
          <a:prstGeom prst="rightBrace">
            <a:avLst>
              <a:gd name="adj1" fmla="val 35771"/>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sp>
        <p:nvSpPr>
          <p:cNvPr id="37" name="Right Brace 36"/>
          <p:cNvSpPr/>
          <p:nvPr/>
        </p:nvSpPr>
        <p:spPr>
          <a:xfrm rot="5400000">
            <a:off x="3291961" y="4704364"/>
            <a:ext cx="576064" cy="1604000"/>
          </a:xfrm>
          <a:prstGeom prst="rightBrace">
            <a:avLst>
              <a:gd name="adj1" fmla="val 35771"/>
              <a:gd name="adj2" fmla="val 50000"/>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sp>
        <p:nvSpPr>
          <p:cNvPr id="38" name="TextBox 37"/>
          <p:cNvSpPr txBox="1"/>
          <p:nvPr/>
        </p:nvSpPr>
        <p:spPr>
          <a:xfrm>
            <a:off x="5327009" y="3869693"/>
            <a:ext cx="3126502" cy="461665"/>
          </a:xfrm>
          <a:prstGeom prst="rect">
            <a:avLst/>
          </a:prstGeom>
          <a:noFill/>
        </p:spPr>
        <p:txBody>
          <a:bodyPr wrap="square" rtlCol="0">
            <a:spAutoFit/>
          </a:bodyPr>
          <a:lstStyle/>
          <a:p>
            <a:r>
              <a:rPr lang="en-US" sz="2400" dirty="0"/>
              <a:t>Y  =   D  *  Sine (</a:t>
            </a:r>
            <a:r>
              <a:rPr lang="en-US" sz="2400" dirty="0" err="1"/>
              <a:t>Ang</a:t>
            </a:r>
            <a:r>
              <a:rPr lang="en-US" sz="2400" dirty="0"/>
              <a:t>)</a:t>
            </a:r>
          </a:p>
        </p:txBody>
      </p:sp>
      <p:sp>
        <p:nvSpPr>
          <p:cNvPr id="39" name="TextBox 38"/>
          <p:cNvSpPr txBox="1"/>
          <p:nvPr/>
        </p:nvSpPr>
        <p:spPr>
          <a:xfrm>
            <a:off x="2185596" y="5932025"/>
            <a:ext cx="2974300" cy="461665"/>
          </a:xfrm>
          <a:prstGeom prst="rect">
            <a:avLst/>
          </a:prstGeom>
          <a:noFill/>
        </p:spPr>
        <p:txBody>
          <a:bodyPr wrap="square" rtlCol="0">
            <a:spAutoFit/>
          </a:bodyPr>
          <a:lstStyle/>
          <a:p>
            <a:r>
              <a:rPr lang="en-US" sz="2400" dirty="0"/>
              <a:t>X  =   D  *  Cos (</a:t>
            </a:r>
            <a:r>
              <a:rPr lang="en-US" sz="2400" dirty="0" err="1"/>
              <a:t>Ang</a:t>
            </a:r>
            <a:r>
              <a:rPr lang="en-US" sz="2400" dirty="0"/>
              <a:t>)</a:t>
            </a:r>
          </a:p>
        </p:txBody>
      </p:sp>
      <p:sp>
        <p:nvSpPr>
          <p:cNvPr id="40" name="Freeform 39"/>
          <p:cNvSpPr/>
          <p:nvPr/>
        </p:nvSpPr>
        <p:spPr>
          <a:xfrm>
            <a:off x="3204601" y="4369440"/>
            <a:ext cx="247973" cy="503695"/>
          </a:xfrm>
          <a:custGeom>
            <a:avLst/>
            <a:gdLst>
              <a:gd name="connsiteX0" fmla="*/ 0 w 247973"/>
              <a:gd name="connsiteY0" fmla="*/ 0 h 503695"/>
              <a:gd name="connsiteX1" fmla="*/ 178230 w 247973"/>
              <a:gd name="connsiteY1" fmla="*/ 162732 h 503695"/>
              <a:gd name="connsiteX2" fmla="*/ 247973 w 247973"/>
              <a:gd name="connsiteY2" fmla="*/ 503695 h 503695"/>
            </a:gdLst>
            <a:ahLst/>
            <a:cxnLst>
              <a:cxn ang="0">
                <a:pos x="connsiteX0" y="connsiteY0"/>
              </a:cxn>
              <a:cxn ang="0">
                <a:pos x="connsiteX1" y="connsiteY1"/>
              </a:cxn>
              <a:cxn ang="0">
                <a:pos x="connsiteX2" y="connsiteY2"/>
              </a:cxn>
            </a:cxnLst>
            <a:rect l="l" t="t" r="r" b="b"/>
            <a:pathLst>
              <a:path w="247973" h="503695">
                <a:moveTo>
                  <a:pt x="0" y="0"/>
                </a:moveTo>
                <a:cubicBezTo>
                  <a:pt x="68450" y="39391"/>
                  <a:pt x="136901" y="78783"/>
                  <a:pt x="178230" y="162732"/>
                </a:cubicBezTo>
                <a:cubicBezTo>
                  <a:pt x="219559" y="246681"/>
                  <a:pt x="233766" y="375188"/>
                  <a:pt x="247973" y="503695"/>
                </a:cubicBezTo>
              </a:path>
            </a:pathLst>
          </a:custGeom>
          <a:noFill/>
          <a:ln w="38100">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395702" y="4390241"/>
            <a:ext cx="720080" cy="276999"/>
          </a:xfrm>
          <a:prstGeom prst="rect">
            <a:avLst/>
          </a:prstGeom>
          <a:noFill/>
        </p:spPr>
        <p:txBody>
          <a:bodyPr wrap="square" rtlCol="0">
            <a:spAutoFit/>
          </a:bodyPr>
          <a:lstStyle/>
          <a:p>
            <a:r>
              <a:rPr lang="en-US" sz="1200" dirty="0"/>
              <a:t>Angle</a:t>
            </a:r>
          </a:p>
        </p:txBody>
      </p:sp>
      <p:sp>
        <p:nvSpPr>
          <p:cNvPr id="41" name="TextBox 40"/>
          <p:cNvSpPr txBox="1"/>
          <p:nvPr/>
        </p:nvSpPr>
        <p:spPr>
          <a:xfrm>
            <a:off x="8520715" y="1391775"/>
            <a:ext cx="2226402" cy="1200329"/>
          </a:xfrm>
          <a:prstGeom prst="rect">
            <a:avLst/>
          </a:prstGeom>
          <a:noFill/>
        </p:spPr>
        <p:txBody>
          <a:bodyPr wrap="square" rtlCol="0">
            <a:spAutoFit/>
          </a:bodyPr>
          <a:lstStyle/>
          <a:p>
            <a:r>
              <a:rPr lang="en-US" sz="2400" dirty="0"/>
              <a:t>	     </a:t>
            </a:r>
            <a:r>
              <a:rPr lang="en-US" sz="2400" dirty="0" err="1"/>
              <a:t>Opp</a:t>
            </a:r>
            <a:endParaRPr lang="en-US" sz="2400" dirty="0"/>
          </a:p>
          <a:p>
            <a:r>
              <a:rPr lang="en-US" sz="2400" dirty="0"/>
              <a:t>Sine  =    ---------</a:t>
            </a:r>
          </a:p>
          <a:p>
            <a:r>
              <a:rPr lang="en-US" sz="2400" dirty="0"/>
              <a:t>	     </a:t>
            </a:r>
            <a:r>
              <a:rPr lang="en-US" sz="2400" dirty="0" err="1"/>
              <a:t>Hyp</a:t>
            </a:r>
            <a:endParaRPr lang="en-US" sz="2400" dirty="0"/>
          </a:p>
        </p:txBody>
      </p:sp>
      <p:sp>
        <p:nvSpPr>
          <p:cNvPr id="42" name="TextBox 41"/>
          <p:cNvSpPr txBox="1"/>
          <p:nvPr/>
        </p:nvSpPr>
        <p:spPr>
          <a:xfrm>
            <a:off x="8524814" y="2941083"/>
            <a:ext cx="2226402" cy="1200329"/>
          </a:xfrm>
          <a:prstGeom prst="rect">
            <a:avLst/>
          </a:prstGeom>
          <a:noFill/>
        </p:spPr>
        <p:txBody>
          <a:bodyPr wrap="square" rtlCol="0">
            <a:spAutoFit/>
          </a:bodyPr>
          <a:lstStyle/>
          <a:p>
            <a:r>
              <a:rPr lang="en-US" sz="2400" dirty="0"/>
              <a:t>	     Adj</a:t>
            </a:r>
          </a:p>
          <a:p>
            <a:r>
              <a:rPr lang="en-US" sz="2400" dirty="0"/>
              <a:t>Cos   =    ---------</a:t>
            </a:r>
          </a:p>
          <a:p>
            <a:r>
              <a:rPr lang="en-US" sz="2400" dirty="0"/>
              <a:t>	     </a:t>
            </a:r>
            <a:r>
              <a:rPr lang="en-US" sz="2400" dirty="0" err="1"/>
              <a:t>Hyp</a:t>
            </a:r>
            <a:endParaRPr lang="en-US" sz="2400" dirty="0"/>
          </a:p>
        </p:txBody>
      </p:sp>
      <p:sp>
        <p:nvSpPr>
          <p:cNvPr id="2" name="TextBox 1">
            <a:extLst>
              <a:ext uri="{FF2B5EF4-FFF2-40B4-BE49-F238E27FC236}">
                <a16:creationId xmlns:a16="http://schemas.microsoft.com/office/drawing/2014/main" id="{D13A1353-56DA-489B-9912-226212276C18}"/>
              </a:ext>
            </a:extLst>
          </p:cNvPr>
          <p:cNvSpPr txBox="1"/>
          <p:nvPr/>
        </p:nvSpPr>
        <p:spPr>
          <a:xfrm>
            <a:off x="8108551" y="661460"/>
            <a:ext cx="3511141" cy="461665"/>
          </a:xfrm>
          <a:prstGeom prst="rect">
            <a:avLst/>
          </a:prstGeom>
          <a:noFill/>
        </p:spPr>
        <p:txBody>
          <a:bodyPr wrap="square" rtlCol="0">
            <a:spAutoFit/>
          </a:bodyPr>
          <a:lstStyle/>
          <a:p>
            <a:r>
              <a:rPr lang="en-US" sz="2400" b="1" dirty="0"/>
              <a:t>Recall from basic Algebra:</a:t>
            </a:r>
          </a:p>
        </p:txBody>
      </p:sp>
      <p:sp>
        <p:nvSpPr>
          <p:cNvPr id="3" name="TextBox 2">
            <a:extLst>
              <a:ext uri="{FF2B5EF4-FFF2-40B4-BE49-F238E27FC236}">
                <a16:creationId xmlns:a16="http://schemas.microsoft.com/office/drawing/2014/main" id="{C541D691-7E10-43C1-8345-3A3620B75E3F}"/>
              </a:ext>
            </a:extLst>
          </p:cNvPr>
          <p:cNvSpPr txBox="1"/>
          <p:nvPr/>
        </p:nvSpPr>
        <p:spPr>
          <a:xfrm>
            <a:off x="5192577" y="5766355"/>
            <a:ext cx="5040560" cy="830997"/>
          </a:xfrm>
          <a:prstGeom prst="rect">
            <a:avLst/>
          </a:prstGeom>
          <a:noFill/>
        </p:spPr>
        <p:txBody>
          <a:bodyPr wrap="square" rtlCol="0">
            <a:spAutoFit/>
          </a:bodyPr>
          <a:lstStyle/>
          <a:p>
            <a:r>
              <a:rPr lang="en-US" sz="2400" dirty="0"/>
              <a:t>In this particular case, we want to use the horizontal distance…</a:t>
            </a:r>
          </a:p>
        </p:txBody>
      </p:sp>
      <p:sp>
        <p:nvSpPr>
          <p:cNvPr id="4" name="Slide Number Placeholder 3">
            <a:extLst>
              <a:ext uri="{FF2B5EF4-FFF2-40B4-BE49-F238E27FC236}">
                <a16:creationId xmlns:a16="http://schemas.microsoft.com/office/drawing/2014/main" id="{8C82F53F-CDB2-4344-9966-FD3D59E7060E}"/>
              </a:ext>
            </a:extLst>
          </p:cNvPr>
          <p:cNvSpPr>
            <a:spLocks noGrp="1"/>
          </p:cNvSpPr>
          <p:nvPr>
            <p:ph type="sldNum" sz="quarter" idx="12"/>
          </p:nvPr>
        </p:nvSpPr>
        <p:spPr/>
        <p:txBody>
          <a:bodyPr/>
          <a:lstStyle/>
          <a:p>
            <a:fld id="{8D2F5A4B-4A13-479F-B760-CE9BE84513F2}" type="slidenum">
              <a:rPr lang="en-US" smtClean="0"/>
              <a:t>19</a:t>
            </a:fld>
            <a:endParaRPr lang="en-US"/>
          </a:p>
        </p:txBody>
      </p:sp>
      <p:sp>
        <p:nvSpPr>
          <p:cNvPr id="22" name="TextBox 21">
            <a:extLst>
              <a:ext uri="{FF2B5EF4-FFF2-40B4-BE49-F238E27FC236}">
                <a16:creationId xmlns:a16="http://schemas.microsoft.com/office/drawing/2014/main" id="{0E28AAD5-9EF8-4D1B-A7DA-7C81A9E45595}"/>
              </a:ext>
            </a:extLst>
          </p:cNvPr>
          <p:cNvSpPr txBox="1"/>
          <p:nvPr/>
        </p:nvSpPr>
        <p:spPr>
          <a:xfrm>
            <a:off x="572308" y="332656"/>
            <a:ext cx="6819836" cy="830997"/>
          </a:xfrm>
          <a:prstGeom prst="rect">
            <a:avLst/>
          </a:prstGeom>
          <a:noFill/>
        </p:spPr>
        <p:txBody>
          <a:bodyPr wrap="square" rtlCol="0">
            <a:spAutoFit/>
          </a:bodyPr>
          <a:lstStyle/>
          <a:p>
            <a:r>
              <a:rPr lang="en-US" sz="2400" dirty="0"/>
              <a:t>The new horizontal distances used to calculate the moments are determined using some basic Algebra. </a:t>
            </a:r>
          </a:p>
        </p:txBody>
      </p:sp>
    </p:spTree>
    <p:extLst>
      <p:ext uri="{BB962C8B-B14F-4D97-AF65-F5344CB8AC3E}">
        <p14:creationId xmlns:p14="http://schemas.microsoft.com/office/powerpoint/2010/main" val="2988299677"/>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0324E0-5498-41A9-B2AE-4EBD7FAF293E}"/>
              </a:ext>
            </a:extLst>
          </p:cNvPr>
          <p:cNvSpPr>
            <a:spLocks noGrp="1"/>
          </p:cNvSpPr>
          <p:nvPr>
            <p:ph type="sldNum" sz="quarter" idx="12"/>
          </p:nvPr>
        </p:nvSpPr>
        <p:spPr/>
        <p:txBody>
          <a:bodyPr/>
          <a:lstStyle/>
          <a:p>
            <a:fld id="{8D2F5A4B-4A13-479F-B760-CE9BE84513F2}" type="slidenum">
              <a:rPr lang="en-US" smtClean="0"/>
              <a:t>2</a:t>
            </a:fld>
            <a:endParaRPr lang="en-US"/>
          </a:p>
        </p:txBody>
      </p:sp>
      <p:sp>
        <p:nvSpPr>
          <p:cNvPr id="3" name="TextBox 2">
            <a:extLst>
              <a:ext uri="{FF2B5EF4-FFF2-40B4-BE49-F238E27FC236}">
                <a16:creationId xmlns:a16="http://schemas.microsoft.com/office/drawing/2014/main" id="{16204172-7EB5-4DA5-975A-F1952C9F21B7}"/>
              </a:ext>
            </a:extLst>
          </p:cNvPr>
          <p:cNvSpPr txBox="1"/>
          <p:nvPr/>
        </p:nvSpPr>
        <p:spPr>
          <a:xfrm>
            <a:off x="1307468" y="1006854"/>
            <a:ext cx="9730081" cy="3970318"/>
          </a:xfrm>
          <a:prstGeom prst="rect">
            <a:avLst/>
          </a:prstGeom>
          <a:noFill/>
        </p:spPr>
        <p:txBody>
          <a:bodyPr wrap="square" rtlCol="0">
            <a:spAutoFit/>
          </a:bodyPr>
          <a:lstStyle/>
          <a:p>
            <a:pPr algn="ctr"/>
            <a:r>
              <a:rPr lang="en-US" sz="2800" dirty="0"/>
              <a:t>There are many different ways to lift things.  Some can be quite simple while others can be very complex and complicated.  </a:t>
            </a:r>
          </a:p>
          <a:p>
            <a:pPr algn="ctr"/>
            <a:endParaRPr lang="en-US" sz="2800" dirty="0"/>
          </a:p>
          <a:p>
            <a:pPr algn="ctr"/>
            <a:r>
              <a:rPr lang="en-US" sz="2800" dirty="0"/>
              <a:t>This lesson identifies a few methods and provides some analysis that can be used to give you an idea of the torques and moments you will need to overcome to accomplish your lifting tasks…</a:t>
            </a:r>
          </a:p>
          <a:p>
            <a:pPr algn="ctr"/>
            <a:endParaRPr lang="en-US" sz="2800" dirty="0"/>
          </a:p>
          <a:p>
            <a:pPr algn="ctr"/>
            <a:r>
              <a:rPr lang="en-US" sz="2800" dirty="0"/>
              <a:t>Once you have an idea of the torques needed you can select the correct motor (and gearing system) for the job.</a:t>
            </a:r>
          </a:p>
        </p:txBody>
      </p:sp>
    </p:spTree>
    <p:extLst>
      <p:ext uri="{BB962C8B-B14F-4D97-AF65-F5344CB8AC3E}">
        <p14:creationId xmlns:p14="http://schemas.microsoft.com/office/powerpoint/2010/main" val="2421697500"/>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8172DC8-6AB3-4DCB-85F1-5424B8BC49B4}"/>
              </a:ext>
            </a:extLst>
          </p:cNvPr>
          <p:cNvSpPr>
            <a:spLocks noGrp="1"/>
          </p:cNvSpPr>
          <p:nvPr>
            <p:ph type="sldNum" sz="quarter" idx="12"/>
          </p:nvPr>
        </p:nvSpPr>
        <p:spPr/>
        <p:txBody>
          <a:bodyPr/>
          <a:lstStyle/>
          <a:p>
            <a:fld id="{8D2F5A4B-4A13-479F-B760-CE9BE84513F2}" type="slidenum">
              <a:rPr lang="en-US" smtClean="0"/>
              <a:t>20</a:t>
            </a:fld>
            <a:endParaRPr lang="en-US"/>
          </a:p>
        </p:txBody>
      </p:sp>
      <p:sp>
        <p:nvSpPr>
          <p:cNvPr id="26" name="TextBox 25">
            <a:extLst>
              <a:ext uri="{FF2B5EF4-FFF2-40B4-BE49-F238E27FC236}">
                <a16:creationId xmlns:a16="http://schemas.microsoft.com/office/drawing/2014/main" id="{C54E533A-EA01-41CB-82F5-4A11B88CCEDE}"/>
              </a:ext>
            </a:extLst>
          </p:cNvPr>
          <p:cNvSpPr txBox="1"/>
          <p:nvPr/>
        </p:nvSpPr>
        <p:spPr>
          <a:xfrm>
            <a:off x="572307" y="260648"/>
            <a:ext cx="8259993" cy="1569660"/>
          </a:xfrm>
          <a:prstGeom prst="rect">
            <a:avLst/>
          </a:prstGeom>
          <a:noFill/>
        </p:spPr>
        <p:txBody>
          <a:bodyPr wrap="square" rtlCol="0">
            <a:spAutoFit/>
          </a:bodyPr>
          <a:lstStyle/>
          <a:p>
            <a:r>
              <a:rPr lang="en-US" sz="2400" dirty="0"/>
              <a:t>The moment (or torque) required to rotate the boom will change as the angle of the boom changes.</a:t>
            </a:r>
          </a:p>
          <a:p>
            <a:endParaRPr lang="en-US" sz="2400" dirty="0"/>
          </a:p>
          <a:p>
            <a:r>
              <a:rPr lang="en-US" sz="2400" dirty="0"/>
              <a:t>As the boom rotates upwards it gets easier to lift…</a:t>
            </a:r>
          </a:p>
        </p:txBody>
      </p:sp>
      <p:grpSp>
        <p:nvGrpSpPr>
          <p:cNvPr id="15" name="Group 14">
            <a:extLst>
              <a:ext uri="{FF2B5EF4-FFF2-40B4-BE49-F238E27FC236}">
                <a16:creationId xmlns:a16="http://schemas.microsoft.com/office/drawing/2014/main" id="{4FB6ED2C-0BD6-4096-9E59-B10ADCB20AF9}"/>
              </a:ext>
            </a:extLst>
          </p:cNvPr>
          <p:cNvGrpSpPr/>
          <p:nvPr/>
        </p:nvGrpSpPr>
        <p:grpSpPr>
          <a:xfrm>
            <a:off x="3021947" y="1954577"/>
            <a:ext cx="7126058" cy="3029491"/>
            <a:chOff x="3200400" y="2595753"/>
            <a:chExt cx="7126058" cy="3029491"/>
          </a:xfrm>
        </p:grpSpPr>
        <p:sp>
          <p:nvSpPr>
            <p:cNvPr id="14" name="Rounded Rectangle 13"/>
            <p:cNvSpPr/>
            <p:nvPr/>
          </p:nvSpPr>
          <p:spPr>
            <a:xfrm>
              <a:off x="8940316" y="4988268"/>
              <a:ext cx="612068" cy="63697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200400" y="3666521"/>
              <a:ext cx="2057400" cy="1041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p:cNvGrpSpPr/>
            <p:nvPr/>
          </p:nvGrpSpPr>
          <p:grpSpPr>
            <a:xfrm>
              <a:off x="4799856" y="3505091"/>
              <a:ext cx="4518502" cy="2012141"/>
              <a:chOff x="3275856" y="3128764"/>
              <a:chExt cx="4518502" cy="2208448"/>
            </a:xfrm>
          </p:grpSpPr>
          <p:cxnSp>
            <p:nvCxnSpPr>
              <p:cNvPr id="18" name="Straight Connector 17"/>
              <p:cNvCxnSpPr/>
              <p:nvPr/>
            </p:nvCxnSpPr>
            <p:spPr>
              <a:xfrm>
                <a:off x="3276600" y="4005064"/>
                <a:ext cx="0" cy="13321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544108" y="3128764"/>
                <a:ext cx="0" cy="1632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cxnSpLocks/>
              </p:cNvCxnSpPr>
              <p:nvPr/>
            </p:nvCxnSpPr>
            <p:spPr>
              <a:xfrm flipH="1">
                <a:off x="7776356" y="3128764"/>
                <a:ext cx="18002" cy="21364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275856" y="4689140"/>
                <a:ext cx="720080"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275856" y="5121188"/>
                <a:ext cx="1764196"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4788024" y="4671138"/>
                <a:ext cx="756084"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5868144" y="5121188"/>
                <a:ext cx="1908212"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156003" y="4504474"/>
                <a:ext cx="581372" cy="369332"/>
              </a:xfrm>
              <a:prstGeom prst="rect">
                <a:avLst/>
              </a:prstGeom>
              <a:noFill/>
            </p:spPr>
            <p:txBody>
              <a:bodyPr wrap="square" rtlCol="0">
                <a:spAutoFit/>
              </a:bodyPr>
              <a:lstStyle/>
              <a:p>
                <a:r>
                  <a:rPr lang="en-US" dirty="0"/>
                  <a:t>2 </a:t>
                </a:r>
                <a:r>
                  <a:rPr lang="en-US" dirty="0" err="1"/>
                  <a:t>ft</a:t>
                </a:r>
                <a:endParaRPr lang="en-US" dirty="0"/>
              </a:p>
            </p:txBody>
          </p:sp>
          <p:sp>
            <p:nvSpPr>
              <p:cNvPr id="36" name="TextBox 35"/>
              <p:cNvSpPr txBox="1"/>
              <p:nvPr/>
            </p:nvSpPr>
            <p:spPr>
              <a:xfrm>
                <a:off x="5292080" y="4931876"/>
                <a:ext cx="581372" cy="369332"/>
              </a:xfrm>
              <a:prstGeom prst="rect">
                <a:avLst/>
              </a:prstGeom>
              <a:noFill/>
            </p:spPr>
            <p:txBody>
              <a:bodyPr wrap="square" rtlCol="0">
                <a:spAutoFit/>
              </a:bodyPr>
              <a:lstStyle/>
              <a:p>
                <a:r>
                  <a:rPr lang="en-US" dirty="0"/>
                  <a:t>4 </a:t>
                </a:r>
                <a:r>
                  <a:rPr lang="en-US" dirty="0" err="1"/>
                  <a:t>ft</a:t>
                </a:r>
                <a:endParaRPr lang="en-US" dirty="0"/>
              </a:p>
            </p:txBody>
          </p:sp>
        </p:grpSp>
        <p:sp>
          <p:nvSpPr>
            <p:cNvPr id="43" name="TextBox 42"/>
            <p:cNvSpPr txBox="1"/>
            <p:nvPr/>
          </p:nvSpPr>
          <p:spPr>
            <a:xfrm>
              <a:off x="9678386" y="4997312"/>
              <a:ext cx="648072" cy="336502"/>
            </a:xfrm>
            <a:prstGeom prst="rect">
              <a:avLst/>
            </a:prstGeom>
            <a:noFill/>
          </p:spPr>
          <p:txBody>
            <a:bodyPr wrap="square" rtlCol="0">
              <a:spAutoFit/>
            </a:bodyPr>
            <a:lstStyle/>
            <a:p>
              <a:r>
                <a:rPr lang="en-US" dirty="0"/>
                <a:t>5 </a:t>
              </a:r>
              <a:r>
                <a:rPr lang="en-US" dirty="0" err="1"/>
                <a:t>lbs</a:t>
              </a:r>
              <a:endParaRPr lang="en-US" dirty="0"/>
            </a:p>
          </p:txBody>
        </p:sp>
        <p:sp>
          <p:nvSpPr>
            <p:cNvPr id="6" name="Rectangle 5"/>
            <p:cNvSpPr/>
            <p:nvPr/>
          </p:nvSpPr>
          <p:spPr>
            <a:xfrm>
              <a:off x="4655840" y="3899030"/>
              <a:ext cx="4876800" cy="21404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4724400" y="3933056"/>
              <a:ext cx="152400" cy="13885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9246586" y="4105180"/>
              <a:ext cx="0" cy="87199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Flowchart: Or 6"/>
            <p:cNvSpPr/>
            <p:nvPr/>
          </p:nvSpPr>
          <p:spPr>
            <a:xfrm>
              <a:off x="6882891" y="3919454"/>
              <a:ext cx="252028" cy="229626"/>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7008905" y="4105075"/>
              <a:ext cx="0" cy="65607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Flowchart: Or 7"/>
            <p:cNvSpPr/>
            <p:nvPr/>
          </p:nvSpPr>
          <p:spPr>
            <a:xfrm>
              <a:off x="9192344" y="3919454"/>
              <a:ext cx="252028" cy="229626"/>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9300356" y="4069071"/>
              <a:ext cx="0" cy="65607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188688" y="4116219"/>
              <a:ext cx="941052" cy="336502"/>
            </a:xfrm>
            <a:prstGeom prst="rect">
              <a:avLst/>
            </a:prstGeom>
            <a:noFill/>
          </p:spPr>
          <p:txBody>
            <a:bodyPr wrap="square" rtlCol="0">
              <a:spAutoFit/>
            </a:bodyPr>
            <a:lstStyle/>
            <a:p>
              <a:r>
                <a:rPr lang="en-US" dirty="0"/>
                <a:t>2 </a:t>
              </a:r>
              <a:r>
                <a:rPr lang="en-US" dirty="0" err="1"/>
                <a:t>lbs</a:t>
              </a:r>
              <a:endParaRPr lang="en-US" dirty="0"/>
            </a:p>
          </p:txBody>
        </p:sp>
        <p:sp>
          <p:nvSpPr>
            <p:cNvPr id="28" name="Right Brace 27">
              <a:extLst>
                <a:ext uri="{FF2B5EF4-FFF2-40B4-BE49-F238E27FC236}">
                  <a16:creationId xmlns:a16="http://schemas.microsoft.com/office/drawing/2014/main" id="{CA29890E-0A1F-44AC-AC63-51F9C78B7A47}"/>
                </a:ext>
              </a:extLst>
            </p:cNvPr>
            <p:cNvSpPr/>
            <p:nvPr/>
          </p:nvSpPr>
          <p:spPr>
            <a:xfrm rot="16200000">
              <a:off x="5627082" y="2353629"/>
              <a:ext cx="576064" cy="2264546"/>
            </a:xfrm>
            <a:prstGeom prst="rightBrace">
              <a:avLst>
                <a:gd name="adj1" fmla="val 35771"/>
                <a:gd name="adj2" fmla="val 50000"/>
              </a:avLst>
            </a:prstGeom>
            <a:ln w="285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a:extLst>
                <a:ext uri="{FF2B5EF4-FFF2-40B4-BE49-F238E27FC236}">
                  <a16:creationId xmlns:a16="http://schemas.microsoft.com/office/drawing/2014/main" id="{076CAA2C-AB96-4909-ACFB-07A5F50B9AC5}"/>
                </a:ext>
              </a:extLst>
            </p:cNvPr>
            <p:cNvSpPr txBox="1"/>
            <p:nvPr/>
          </p:nvSpPr>
          <p:spPr>
            <a:xfrm>
              <a:off x="5106274" y="2595753"/>
              <a:ext cx="1996271" cy="646331"/>
            </a:xfrm>
            <a:prstGeom prst="rect">
              <a:avLst/>
            </a:prstGeom>
            <a:noFill/>
          </p:spPr>
          <p:txBody>
            <a:bodyPr wrap="square" rtlCol="0">
              <a:spAutoFit/>
            </a:bodyPr>
            <a:lstStyle/>
            <a:p>
              <a:r>
                <a:rPr lang="en-US" dirty="0"/>
                <a:t>Fixed Length – does not change</a:t>
              </a:r>
            </a:p>
          </p:txBody>
        </p:sp>
      </p:grpSp>
      <p:sp>
        <p:nvSpPr>
          <p:cNvPr id="16" name="TextBox 15">
            <a:extLst>
              <a:ext uri="{FF2B5EF4-FFF2-40B4-BE49-F238E27FC236}">
                <a16:creationId xmlns:a16="http://schemas.microsoft.com/office/drawing/2014/main" id="{810B7434-4EFE-4D03-9096-B95314D47432}"/>
              </a:ext>
            </a:extLst>
          </p:cNvPr>
          <p:cNvSpPr txBox="1"/>
          <p:nvPr/>
        </p:nvSpPr>
        <p:spPr>
          <a:xfrm>
            <a:off x="609606" y="5454808"/>
            <a:ext cx="10972787" cy="461665"/>
          </a:xfrm>
          <a:prstGeom prst="rect">
            <a:avLst/>
          </a:prstGeom>
          <a:noFill/>
        </p:spPr>
        <p:txBody>
          <a:bodyPr wrap="square" rtlCol="0">
            <a:spAutoFit/>
          </a:bodyPr>
          <a:lstStyle/>
          <a:p>
            <a:r>
              <a:rPr lang="en-US" sz="2400" b="1" dirty="0"/>
              <a:t>Moment </a:t>
            </a:r>
            <a:r>
              <a:rPr lang="en-US" sz="2400" dirty="0"/>
              <a:t>  =   ( 2 ft   x   2 </a:t>
            </a:r>
            <a:r>
              <a:rPr lang="en-US" sz="2400" dirty="0" err="1"/>
              <a:t>lbs</a:t>
            </a:r>
            <a:r>
              <a:rPr lang="en-US" sz="2400" dirty="0"/>
              <a:t> )   +   ( 4 ft   x   5 </a:t>
            </a:r>
            <a:r>
              <a:rPr lang="en-US" sz="2400" dirty="0" err="1"/>
              <a:t>lbs</a:t>
            </a:r>
            <a:r>
              <a:rPr lang="en-US" sz="2400" dirty="0"/>
              <a:t> )   =   4 ft*</a:t>
            </a:r>
            <a:r>
              <a:rPr lang="en-US" sz="2400" dirty="0" err="1"/>
              <a:t>lbs</a:t>
            </a:r>
            <a:r>
              <a:rPr lang="en-US" sz="2400" dirty="0"/>
              <a:t>   +   20 ft*</a:t>
            </a:r>
            <a:r>
              <a:rPr lang="en-US" sz="2400" dirty="0" err="1"/>
              <a:t>lbs</a:t>
            </a:r>
            <a:r>
              <a:rPr lang="en-US" sz="2400" dirty="0"/>
              <a:t>   =   </a:t>
            </a:r>
            <a:r>
              <a:rPr lang="en-US" sz="2400" b="1" dirty="0">
                <a:solidFill>
                  <a:srgbClr val="FF0000"/>
                </a:solidFill>
              </a:rPr>
              <a:t>24 ft*</a:t>
            </a:r>
            <a:r>
              <a:rPr lang="en-US" sz="2400" b="1" dirty="0" err="1">
                <a:solidFill>
                  <a:srgbClr val="FF0000"/>
                </a:solidFill>
              </a:rPr>
              <a:t>lbs</a:t>
            </a:r>
            <a:r>
              <a:rPr lang="en-US" sz="2400" b="1" dirty="0">
                <a:solidFill>
                  <a:srgbClr val="FF0000"/>
                </a:solidFill>
              </a:rPr>
              <a:t>      </a:t>
            </a:r>
          </a:p>
        </p:txBody>
      </p:sp>
      <p:sp>
        <p:nvSpPr>
          <p:cNvPr id="17" name="TextBox 16">
            <a:extLst>
              <a:ext uri="{FF2B5EF4-FFF2-40B4-BE49-F238E27FC236}">
                <a16:creationId xmlns:a16="http://schemas.microsoft.com/office/drawing/2014/main" id="{BDB2966B-50A0-41C1-85A5-0F6D2DF40257}"/>
              </a:ext>
            </a:extLst>
          </p:cNvPr>
          <p:cNvSpPr txBox="1"/>
          <p:nvPr/>
        </p:nvSpPr>
        <p:spPr>
          <a:xfrm>
            <a:off x="9903122" y="2650288"/>
            <a:ext cx="2102529" cy="1477328"/>
          </a:xfrm>
          <a:prstGeom prst="rect">
            <a:avLst/>
          </a:prstGeom>
          <a:noFill/>
        </p:spPr>
        <p:txBody>
          <a:bodyPr wrap="square" rtlCol="0">
            <a:spAutoFit/>
          </a:bodyPr>
          <a:lstStyle/>
          <a:p>
            <a:r>
              <a:rPr lang="en-US" b="1" dirty="0"/>
              <a:t>NOTE:</a:t>
            </a:r>
            <a:r>
              <a:rPr lang="en-US" dirty="0"/>
              <a:t> This horizontal position will require the highest torque (moment). </a:t>
            </a:r>
          </a:p>
        </p:txBody>
      </p:sp>
      <p:sp>
        <p:nvSpPr>
          <p:cNvPr id="20" name="Rectangle: Rounded Corners 19">
            <a:extLst>
              <a:ext uri="{FF2B5EF4-FFF2-40B4-BE49-F238E27FC236}">
                <a16:creationId xmlns:a16="http://schemas.microsoft.com/office/drawing/2014/main" id="{8D9D7B25-89E4-4D6E-B6DB-991A8CFAA667}"/>
              </a:ext>
            </a:extLst>
          </p:cNvPr>
          <p:cNvSpPr/>
          <p:nvPr/>
        </p:nvSpPr>
        <p:spPr>
          <a:xfrm>
            <a:off x="10148005" y="5193196"/>
            <a:ext cx="1434388" cy="100811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3204220"/>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055461" y="5919663"/>
            <a:ext cx="9829071" cy="461665"/>
          </a:xfrm>
          <a:prstGeom prst="rect">
            <a:avLst/>
          </a:prstGeom>
          <a:noFill/>
        </p:spPr>
        <p:txBody>
          <a:bodyPr wrap="square" rtlCol="0">
            <a:spAutoFit/>
          </a:bodyPr>
          <a:lstStyle/>
          <a:p>
            <a:r>
              <a:rPr lang="en-US" sz="2400" dirty="0"/>
              <a:t>So the moments (and required torque) are a function of the boom angle. </a:t>
            </a:r>
          </a:p>
        </p:txBody>
      </p:sp>
      <p:sp>
        <p:nvSpPr>
          <p:cNvPr id="34" name="TextBox 33">
            <a:extLst>
              <a:ext uri="{FF2B5EF4-FFF2-40B4-BE49-F238E27FC236}">
                <a16:creationId xmlns:a16="http://schemas.microsoft.com/office/drawing/2014/main" id="{435C215C-865D-4809-8132-FD499E511832}"/>
              </a:ext>
            </a:extLst>
          </p:cNvPr>
          <p:cNvSpPr txBox="1"/>
          <p:nvPr/>
        </p:nvSpPr>
        <p:spPr>
          <a:xfrm>
            <a:off x="572308" y="395224"/>
            <a:ext cx="6819836" cy="461665"/>
          </a:xfrm>
          <a:prstGeom prst="rect">
            <a:avLst/>
          </a:prstGeom>
          <a:noFill/>
        </p:spPr>
        <p:txBody>
          <a:bodyPr wrap="square" rtlCol="0">
            <a:spAutoFit/>
          </a:bodyPr>
          <a:lstStyle/>
          <a:p>
            <a:r>
              <a:rPr lang="en-US" sz="2400" dirty="0"/>
              <a:t>As the boom elevates, the </a:t>
            </a:r>
            <a:r>
              <a:rPr lang="en-US" sz="2400" dirty="0">
                <a:solidFill>
                  <a:srgbClr val="7030A0"/>
                </a:solidFill>
              </a:rPr>
              <a:t>angle</a:t>
            </a:r>
            <a:r>
              <a:rPr lang="en-US" sz="2400" dirty="0"/>
              <a:t> increases. </a:t>
            </a:r>
          </a:p>
        </p:txBody>
      </p:sp>
      <p:sp>
        <p:nvSpPr>
          <p:cNvPr id="9" name="Slide Number Placeholder 8">
            <a:extLst>
              <a:ext uri="{FF2B5EF4-FFF2-40B4-BE49-F238E27FC236}">
                <a16:creationId xmlns:a16="http://schemas.microsoft.com/office/drawing/2014/main" id="{3E0F376D-EA7C-47DC-88DE-24E5636C6243}"/>
              </a:ext>
            </a:extLst>
          </p:cNvPr>
          <p:cNvSpPr>
            <a:spLocks noGrp="1"/>
          </p:cNvSpPr>
          <p:nvPr>
            <p:ph type="sldNum" sz="quarter" idx="12"/>
          </p:nvPr>
        </p:nvSpPr>
        <p:spPr/>
        <p:txBody>
          <a:bodyPr/>
          <a:lstStyle/>
          <a:p>
            <a:fld id="{8D2F5A4B-4A13-479F-B760-CE9BE84513F2}" type="slidenum">
              <a:rPr lang="en-US" smtClean="0"/>
              <a:t>21</a:t>
            </a:fld>
            <a:endParaRPr lang="en-US"/>
          </a:p>
        </p:txBody>
      </p:sp>
      <p:grpSp>
        <p:nvGrpSpPr>
          <p:cNvPr id="11" name="Group 10">
            <a:extLst>
              <a:ext uri="{FF2B5EF4-FFF2-40B4-BE49-F238E27FC236}">
                <a16:creationId xmlns:a16="http://schemas.microsoft.com/office/drawing/2014/main" id="{9DC07F53-D16C-4317-9A8C-E41A82F56D5F}"/>
              </a:ext>
            </a:extLst>
          </p:cNvPr>
          <p:cNvGrpSpPr/>
          <p:nvPr/>
        </p:nvGrpSpPr>
        <p:grpSpPr>
          <a:xfrm>
            <a:off x="3200400" y="260648"/>
            <a:ext cx="5811924" cy="5263079"/>
            <a:chOff x="3200400" y="260648"/>
            <a:chExt cx="5811924" cy="5263079"/>
          </a:xfrm>
        </p:grpSpPr>
        <p:sp>
          <p:nvSpPr>
            <p:cNvPr id="4" name="Rectangle 3"/>
            <p:cNvSpPr/>
            <p:nvPr/>
          </p:nvSpPr>
          <p:spPr>
            <a:xfrm>
              <a:off x="3200400" y="3659202"/>
              <a:ext cx="2057400" cy="10560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58531C02-1F55-4E90-AE80-BC56361612AC}"/>
                </a:ext>
              </a:extLst>
            </p:cNvPr>
            <p:cNvSpPr/>
            <p:nvPr/>
          </p:nvSpPr>
          <p:spPr>
            <a:xfrm rot="18891328">
              <a:off x="4205360" y="2360782"/>
              <a:ext cx="4435196"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p:cNvSpPr/>
            <p:nvPr/>
          </p:nvSpPr>
          <p:spPr>
            <a:xfrm>
              <a:off x="6348028" y="2316296"/>
              <a:ext cx="252028" cy="226067"/>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6495794" y="2641980"/>
              <a:ext cx="0" cy="64590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800600" y="4286305"/>
              <a:ext cx="0" cy="11949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600056" y="2542363"/>
              <a:ext cx="0" cy="24221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633585" y="2334414"/>
              <a:ext cx="941052" cy="331287"/>
            </a:xfrm>
            <a:prstGeom prst="rect">
              <a:avLst/>
            </a:prstGeom>
            <a:noFill/>
          </p:spPr>
          <p:txBody>
            <a:bodyPr wrap="square" rtlCol="0">
              <a:spAutoFit/>
            </a:bodyPr>
            <a:lstStyle/>
            <a:p>
              <a:r>
                <a:rPr lang="en-US" dirty="0"/>
                <a:t>2 </a:t>
              </a:r>
              <a:r>
                <a:rPr lang="en-US" dirty="0" err="1"/>
                <a:t>lbs</a:t>
              </a:r>
              <a:endParaRPr lang="en-US" dirty="0"/>
            </a:p>
          </p:txBody>
        </p:sp>
        <p:grpSp>
          <p:nvGrpSpPr>
            <p:cNvPr id="28" name="Group 27">
              <a:extLst>
                <a:ext uri="{FF2B5EF4-FFF2-40B4-BE49-F238E27FC236}">
                  <a16:creationId xmlns:a16="http://schemas.microsoft.com/office/drawing/2014/main" id="{A95A148E-8097-463A-8994-768DF7CEB8D9}"/>
                </a:ext>
              </a:extLst>
            </p:cNvPr>
            <p:cNvGrpSpPr/>
            <p:nvPr/>
          </p:nvGrpSpPr>
          <p:grpSpPr>
            <a:xfrm>
              <a:off x="5807968" y="920251"/>
              <a:ext cx="3204356" cy="4603476"/>
              <a:chOff x="5807968" y="920251"/>
              <a:chExt cx="3204356" cy="4603476"/>
            </a:xfrm>
          </p:grpSpPr>
          <p:sp>
            <p:nvSpPr>
              <p:cNvPr id="37" name="Rounded Rectangle 13">
                <a:extLst>
                  <a:ext uri="{FF2B5EF4-FFF2-40B4-BE49-F238E27FC236}">
                    <a16:creationId xmlns:a16="http://schemas.microsoft.com/office/drawing/2014/main" id="{B91CAF15-2323-412E-A333-B8BE40A047C5}"/>
                  </a:ext>
                </a:extLst>
              </p:cNvPr>
              <p:cNvSpPr/>
              <p:nvPr/>
            </p:nvSpPr>
            <p:spPr>
              <a:xfrm>
                <a:off x="7608168" y="2017877"/>
                <a:ext cx="612068" cy="63307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lowchart: Or 37">
                <a:extLst>
                  <a:ext uri="{FF2B5EF4-FFF2-40B4-BE49-F238E27FC236}">
                    <a16:creationId xmlns:a16="http://schemas.microsoft.com/office/drawing/2014/main" id="{A675FD07-7C44-43EA-AF8C-56FC00B77FA4}"/>
                  </a:ext>
                </a:extLst>
              </p:cNvPr>
              <p:cNvSpPr/>
              <p:nvPr/>
            </p:nvSpPr>
            <p:spPr>
              <a:xfrm>
                <a:off x="7752184" y="920251"/>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6525CA6-69F2-4EC4-B3DF-6D3F9D6FDB27}"/>
                  </a:ext>
                </a:extLst>
              </p:cNvPr>
              <p:cNvCxnSpPr/>
              <p:nvPr/>
            </p:nvCxnSpPr>
            <p:spPr>
              <a:xfrm>
                <a:off x="8112224" y="1148470"/>
                <a:ext cx="0" cy="65205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E63546-16AE-4304-860F-84945F99673A}"/>
                  </a:ext>
                </a:extLst>
              </p:cNvPr>
              <p:cNvCxnSpPr/>
              <p:nvPr/>
            </p:nvCxnSpPr>
            <p:spPr>
              <a:xfrm>
                <a:off x="7932204" y="1020817"/>
                <a:ext cx="0" cy="43007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0FD5AE4-EA5A-45CF-A3F1-8060C8A62728}"/>
                  </a:ext>
                </a:extLst>
              </p:cNvPr>
              <p:cNvCxnSpPr>
                <a:cxnSpLocks/>
              </p:cNvCxnSpPr>
              <p:nvPr/>
            </p:nvCxnSpPr>
            <p:spPr>
              <a:xfrm flipH="1">
                <a:off x="6996100" y="5321616"/>
                <a:ext cx="936104"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33283492-F526-466C-BA42-4B294DCE7E01}"/>
                  </a:ext>
                </a:extLst>
              </p:cNvPr>
              <p:cNvSpPr txBox="1"/>
              <p:nvPr/>
            </p:nvSpPr>
            <p:spPr>
              <a:xfrm>
                <a:off x="5807968" y="5154395"/>
                <a:ext cx="833400" cy="369332"/>
              </a:xfrm>
              <a:prstGeom prst="rect">
                <a:avLst/>
              </a:prstGeom>
              <a:noFill/>
            </p:spPr>
            <p:txBody>
              <a:bodyPr wrap="square" rtlCol="0">
                <a:spAutoFit/>
              </a:bodyPr>
              <a:lstStyle/>
              <a:p>
                <a:r>
                  <a:rPr lang="en-US" dirty="0"/>
                  <a:t>     </a:t>
                </a:r>
                <a:r>
                  <a:rPr lang="en-US" b="1" dirty="0"/>
                  <a:t>B</a:t>
                </a:r>
              </a:p>
            </p:txBody>
          </p:sp>
          <p:sp>
            <p:nvSpPr>
              <p:cNvPr id="44" name="TextBox 43">
                <a:extLst>
                  <a:ext uri="{FF2B5EF4-FFF2-40B4-BE49-F238E27FC236}">
                    <a16:creationId xmlns:a16="http://schemas.microsoft.com/office/drawing/2014/main" id="{F4FF1B88-D02C-4720-A93B-07F0E9574F8E}"/>
                  </a:ext>
                </a:extLst>
              </p:cNvPr>
              <p:cNvSpPr txBox="1"/>
              <p:nvPr/>
            </p:nvSpPr>
            <p:spPr>
              <a:xfrm>
                <a:off x="8364252" y="2099928"/>
                <a:ext cx="648072" cy="334441"/>
              </a:xfrm>
              <a:prstGeom prst="rect">
                <a:avLst/>
              </a:prstGeom>
              <a:noFill/>
            </p:spPr>
            <p:txBody>
              <a:bodyPr wrap="square" rtlCol="0">
                <a:spAutoFit/>
              </a:bodyPr>
              <a:lstStyle/>
              <a:p>
                <a:r>
                  <a:rPr lang="en-US" dirty="0"/>
                  <a:t>5 </a:t>
                </a:r>
                <a:r>
                  <a:rPr lang="en-US" dirty="0" err="1"/>
                  <a:t>lbs</a:t>
                </a:r>
                <a:endParaRPr lang="en-US" dirty="0"/>
              </a:p>
            </p:txBody>
          </p:sp>
        </p:grpSp>
        <p:cxnSp>
          <p:nvCxnSpPr>
            <p:cNvPr id="45" name="Straight Connector 44">
              <a:extLst>
                <a:ext uri="{FF2B5EF4-FFF2-40B4-BE49-F238E27FC236}">
                  <a16:creationId xmlns:a16="http://schemas.microsoft.com/office/drawing/2014/main" id="{EF031111-3717-4890-9D71-5BD9FD3B8E95}"/>
                </a:ext>
              </a:extLst>
            </p:cNvPr>
            <p:cNvCxnSpPr>
              <a:cxnSpLocks/>
            </p:cNvCxnSpPr>
            <p:nvPr/>
          </p:nvCxnSpPr>
          <p:spPr>
            <a:xfrm>
              <a:off x="4799856" y="5321616"/>
              <a:ext cx="821340"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86887C1-61B0-4790-A17E-9BA9BB90E88B}"/>
                </a:ext>
              </a:extLst>
            </p:cNvPr>
            <p:cNvCxnSpPr>
              <a:cxnSpLocks/>
            </p:cNvCxnSpPr>
            <p:nvPr/>
          </p:nvCxnSpPr>
          <p:spPr>
            <a:xfrm>
              <a:off x="4799856" y="4930383"/>
              <a:ext cx="452350"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6437DFE-F0B7-48DD-8FEC-8B470EF37F6F}"/>
                </a:ext>
              </a:extLst>
            </p:cNvPr>
            <p:cNvCxnSpPr/>
            <p:nvPr/>
          </p:nvCxnSpPr>
          <p:spPr>
            <a:xfrm flipH="1">
              <a:off x="6276020" y="4914082"/>
              <a:ext cx="324036"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F169F5DA-24BA-4ADB-9E65-752B8B3B1872}"/>
                </a:ext>
              </a:extLst>
            </p:cNvPr>
            <p:cNvSpPr txBox="1"/>
            <p:nvPr/>
          </p:nvSpPr>
          <p:spPr>
            <a:xfrm>
              <a:off x="5390565" y="4763163"/>
              <a:ext cx="741439" cy="369332"/>
            </a:xfrm>
            <a:prstGeom prst="rect">
              <a:avLst/>
            </a:prstGeom>
            <a:noFill/>
          </p:spPr>
          <p:txBody>
            <a:bodyPr wrap="square" rtlCol="0">
              <a:spAutoFit/>
            </a:bodyPr>
            <a:lstStyle/>
            <a:p>
              <a:r>
                <a:rPr lang="en-US" b="1" dirty="0"/>
                <a:t>   A </a:t>
              </a:r>
              <a:endParaRPr lang="en-US" dirty="0"/>
            </a:p>
          </p:txBody>
        </p:sp>
        <p:sp>
          <p:nvSpPr>
            <p:cNvPr id="49" name="Oval 48">
              <a:extLst>
                <a:ext uri="{FF2B5EF4-FFF2-40B4-BE49-F238E27FC236}">
                  <a16:creationId xmlns:a16="http://schemas.microsoft.com/office/drawing/2014/main" id="{80B0215F-33CB-470E-A26F-C57424BFFF5D}"/>
                </a:ext>
              </a:extLst>
            </p:cNvPr>
            <p:cNvSpPr/>
            <p:nvPr/>
          </p:nvSpPr>
          <p:spPr>
            <a:xfrm>
              <a:off x="4768788" y="3975073"/>
              <a:ext cx="152400" cy="1380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a:extLst>
                <a:ext uri="{FF2B5EF4-FFF2-40B4-BE49-F238E27FC236}">
                  <a16:creationId xmlns:a16="http://schemas.microsoft.com/office/drawing/2014/main" id="{64361ABC-9336-430F-BAF7-6C405F3CCB58}"/>
                </a:ext>
              </a:extLst>
            </p:cNvPr>
            <p:cNvCxnSpPr>
              <a:cxnSpLocks/>
            </p:cNvCxnSpPr>
            <p:nvPr/>
          </p:nvCxnSpPr>
          <p:spPr>
            <a:xfrm flipV="1">
              <a:off x="4844244" y="3393217"/>
              <a:ext cx="669655" cy="64929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8F59B75-BA34-4C91-8E60-82B8DCC5FF64}"/>
                </a:ext>
              </a:extLst>
            </p:cNvPr>
            <p:cNvCxnSpPr/>
            <p:nvPr/>
          </p:nvCxnSpPr>
          <p:spPr>
            <a:xfrm>
              <a:off x="4880248" y="4042513"/>
              <a:ext cx="121575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52" name="Freeform 21">
              <a:extLst>
                <a:ext uri="{FF2B5EF4-FFF2-40B4-BE49-F238E27FC236}">
                  <a16:creationId xmlns:a16="http://schemas.microsoft.com/office/drawing/2014/main" id="{606CB580-EA40-4ED8-A020-060239DF4775}"/>
                </a:ext>
              </a:extLst>
            </p:cNvPr>
            <p:cNvSpPr/>
            <p:nvPr/>
          </p:nvSpPr>
          <p:spPr>
            <a:xfrm>
              <a:off x="5373223" y="3567240"/>
              <a:ext cx="247973" cy="456111"/>
            </a:xfrm>
            <a:custGeom>
              <a:avLst/>
              <a:gdLst>
                <a:gd name="connsiteX0" fmla="*/ 0 w 247973"/>
                <a:gd name="connsiteY0" fmla="*/ 0 h 503695"/>
                <a:gd name="connsiteX1" fmla="*/ 178230 w 247973"/>
                <a:gd name="connsiteY1" fmla="*/ 162732 h 503695"/>
                <a:gd name="connsiteX2" fmla="*/ 247973 w 247973"/>
                <a:gd name="connsiteY2" fmla="*/ 503695 h 503695"/>
              </a:gdLst>
              <a:ahLst/>
              <a:cxnLst>
                <a:cxn ang="0">
                  <a:pos x="connsiteX0" y="connsiteY0"/>
                </a:cxn>
                <a:cxn ang="0">
                  <a:pos x="connsiteX1" y="connsiteY1"/>
                </a:cxn>
                <a:cxn ang="0">
                  <a:pos x="connsiteX2" y="connsiteY2"/>
                </a:cxn>
              </a:cxnLst>
              <a:rect l="l" t="t" r="r" b="b"/>
              <a:pathLst>
                <a:path w="247973" h="503695">
                  <a:moveTo>
                    <a:pt x="0" y="0"/>
                  </a:moveTo>
                  <a:cubicBezTo>
                    <a:pt x="68450" y="39391"/>
                    <a:pt x="136901" y="78783"/>
                    <a:pt x="178230" y="162732"/>
                  </a:cubicBezTo>
                  <a:cubicBezTo>
                    <a:pt x="219559" y="246681"/>
                    <a:pt x="233766" y="375188"/>
                    <a:pt x="247973" y="503695"/>
                  </a:cubicBezTo>
                </a:path>
              </a:pathLst>
            </a:custGeom>
            <a:noFill/>
            <a:ln w="38100">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a:extLst>
                <a:ext uri="{FF2B5EF4-FFF2-40B4-BE49-F238E27FC236}">
                  <a16:creationId xmlns:a16="http://schemas.microsoft.com/office/drawing/2014/main" id="{F128DD6E-BAB3-4863-BD8E-4D2D5A3B444E}"/>
                </a:ext>
              </a:extLst>
            </p:cNvPr>
            <p:cNvCxnSpPr/>
            <p:nvPr/>
          </p:nvCxnSpPr>
          <p:spPr>
            <a:xfrm>
              <a:off x="7896200" y="1151227"/>
              <a:ext cx="0" cy="86665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55" name="Right Brace 54">
            <a:extLst>
              <a:ext uri="{FF2B5EF4-FFF2-40B4-BE49-F238E27FC236}">
                <a16:creationId xmlns:a16="http://schemas.microsoft.com/office/drawing/2014/main" id="{E573AD06-BB03-471B-8107-93B4DC181C1F}"/>
              </a:ext>
            </a:extLst>
          </p:cNvPr>
          <p:cNvSpPr/>
          <p:nvPr/>
        </p:nvSpPr>
        <p:spPr>
          <a:xfrm rot="13452467">
            <a:off x="5830530" y="86853"/>
            <a:ext cx="453517" cy="4238426"/>
          </a:xfrm>
          <a:prstGeom prst="rightBrace">
            <a:avLst>
              <a:gd name="adj1" fmla="val 35771"/>
              <a:gd name="adj2" fmla="val 61608"/>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TextBox 55">
            <a:extLst>
              <a:ext uri="{FF2B5EF4-FFF2-40B4-BE49-F238E27FC236}">
                <a16:creationId xmlns:a16="http://schemas.microsoft.com/office/drawing/2014/main" id="{AC2374EB-3988-4927-BEF0-DFAB6DA5730E}"/>
              </a:ext>
            </a:extLst>
          </p:cNvPr>
          <p:cNvSpPr txBox="1"/>
          <p:nvPr/>
        </p:nvSpPr>
        <p:spPr>
          <a:xfrm>
            <a:off x="3797819" y="1808467"/>
            <a:ext cx="1479915" cy="646331"/>
          </a:xfrm>
          <a:prstGeom prst="rect">
            <a:avLst/>
          </a:prstGeom>
          <a:noFill/>
        </p:spPr>
        <p:txBody>
          <a:bodyPr wrap="square" rtlCol="0">
            <a:spAutoFit/>
          </a:bodyPr>
          <a:lstStyle/>
          <a:p>
            <a:r>
              <a:rPr lang="en-US" dirty="0"/>
              <a:t>2.0 Ft </a:t>
            </a:r>
          </a:p>
          <a:p>
            <a:r>
              <a:rPr lang="en-US" dirty="0"/>
              <a:t>(fixed length)</a:t>
            </a:r>
          </a:p>
        </p:txBody>
      </p:sp>
      <p:sp>
        <p:nvSpPr>
          <p:cNvPr id="57" name="TextBox 56">
            <a:extLst>
              <a:ext uri="{FF2B5EF4-FFF2-40B4-BE49-F238E27FC236}">
                <a16:creationId xmlns:a16="http://schemas.microsoft.com/office/drawing/2014/main" id="{EBA6CC03-854E-46AC-AE65-095ECB204C2C}"/>
              </a:ext>
            </a:extLst>
          </p:cNvPr>
          <p:cNvSpPr txBox="1"/>
          <p:nvPr/>
        </p:nvSpPr>
        <p:spPr>
          <a:xfrm>
            <a:off x="5606874" y="3473748"/>
            <a:ext cx="941052" cy="369332"/>
          </a:xfrm>
          <a:prstGeom prst="rect">
            <a:avLst/>
          </a:prstGeom>
          <a:noFill/>
        </p:spPr>
        <p:txBody>
          <a:bodyPr wrap="square" rtlCol="0">
            <a:spAutoFit/>
          </a:bodyPr>
          <a:lstStyle/>
          <a:p>
            <a:r>
              <a:rPr lang="en-US" b="1" dirty="0">
                <a:solidFill>
                  <a:srgbClr val="7030A0"/>
                </a:solidFill>
              </a:rPr>
              <a:t>45 Deg</a:t>
            </a:r>
          </a:p>
        </p:txBody>
      </p:sp>
      <p:sp>
        <p:nvSpPr>
          <p:cNvPr id="58" name="TextBox 57">
            <a:extLst>
              <a:ext uri="{FF2B5EF4-FFF2-40B4-BE49-F238E27FC236}">
                <a16:creationId xmlns:a16="http://schemas.microsoft.com/office/drawing/2014/main" id="{E44545DC-2A4F-43B9-9238-4EB975741E8C}"/>
              </a:ext>
            </a:extLst>
          </p:cNvPr>
          <p:cNvSpPr txBox="1"/>
          <p:nvPr/>
        </p:nvSpPr>
        <p:spPr>
          <a:xfrm>
            <a:off x="5252206" y="988012"/>
            <a:ext cx="1479915" cy="646331"/>
          </a:xfrm>
          <a:prstGeom prst="rect">
            <a:avLst/>
          </a:prstGeom>
          <a:noFill/>
        </p:spPr>
        <p:txBody>
          <a:bodyPr wrap="square" rtlCol="0">
            <a:spAutoFit/>
          </a:bodyPr>
          <a:lstStyle/>
          <a:p>
            <a:r>
              <a:rPr lang="en-US" dirty="0"/>
              <a:t>4.0 Ft </a:t>
            </a:r>
          </a:p>
          <a:p>
            <a:r>
              <a:rPr lang="en-US" dirty="0"/>
              <a:t>(fixed length)</a:t>
            </a:r>
          </a:p>
        </p:txBody>
      </p:sp>
      <p:sp>
        <p:nvSpPr>
          <p:cNvPr id="59" name="Right Brace 58">
            <a:extLst>
              <a:ext uri="{FF2B5EF4-FFF2-40B4-BE49-F238E27FC236}">
                <a16:creationId xmlns:a16="http://schemas.microsoft.com/office/drawing/2014/main" id="{667EC640-5635-4884-9F0B-5DF6C16DE3D4}"/>
              </a:ext>
            </a:extLst>
          </p:cNvPr>
          <p:cNvSpPr/>
          <p:nvPr/>
        </p:nvSpPr>
        <p:spPr>
          <a:xfrm rot="13452467">
            <a:off x="4925787" y="1738343"/>
            <a:ext cx="706370" cy="2236988"/>
          </a:xfrm>
          <a:prstGeom prst="rightBrace">
            <a:avLst>
              <a:gd name="adj1" fmla="val 35771"/>
              <a:gd name="adj2" fmla="val 48841"/>
            </a:avLst>
          </a:prstGeom>
          <a:ln w="285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085423"/>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462C07-E52A-4C7C-83C9-E0414EEF8480}"/>
              </a:ext>
            </a:extLst>
          </p:cNvPr>
          <p:cNvSpPr>
            <a:spLocks noGrp="1"/>
          </p:cNvSpPr>
          <p:nvPr>
            <p:ph type="sldNum" sz="quarter" idx="12"/>
          </p:nvPr>
        </p:nvSpPr>
        <p:spPr/>
        <p:txBody>
          <a:bodyPr/>
          <a:lstStyle/>
          <a:p>
            <a:fld id="{8D2F5A4B-4A13-479F-B760-CE9BE84513F2}" type="slidenum">
              <a:rPr lang="en-US" smtClean="0"/>
              <a:t>22</a:t>
            </a:fld>
            <a:endParaRPr lang="en-US"/>
          </a:p>
        </p:txBody>
      </p:sp>
      <p:sp>
        <p:nvSpPr>
          <p:cNvPr id="3" name="TextBox 2">
            <a:extLst>
              <a:ext uri="{FF2B5EF4-FFF2-40B4-BE49-F238E27FC236}">
                <a16:creationId xmlns:a16="http://schemas.microsoft.com/office/drawing/2014/main" id="{01B4317F-3AE7-47C2-A5A8-1587D260069E}"/>
              </a:ext>
            </a:extLst>
          </p:cNvPr>
          <p:cNvSpPr txBox="1"/>
          <p:nvPr/>
        </p:nvSpPr>
        <p:spPr>
          <a:xfrm>
            <a:off x="3755740" y="1454004"/>
            <a:ext cx="4680520" cy="1938992"/>
          </a:xfrm>
          <a:prstGeom prst="rect">
            <a:avLst/>
          </a:prstGeom>
          <a:noFill/>
        </p:spPr>
        <p:txBody>
          <a:bodyPr wrap="square" rtlCol="0">
            <a:spAutoFit/>
          </a:bodyPr>
          <a:lstStyle/>
          <a:p>
            <a:r>
              <a:rPr lang="en-US" sz="2400" b="1" dirty="0"/>
              <a:t>Distance A</a:t>
            </a:r>
            <a:r>
              <a:rPr lang="en-US" sz="2400" dirty="0"/>
              <a:t>   =   2.0 Ft   x    Cos (45)</a:t>
            </a:r>
          </a:p>
          <a:p>
            <a:endParaRPr lang="en-US" sz="2400" dirty="0"/>
          </a:p>
          <a:p>
            <a:r>
              <a:rPr lang="en-US" sz="2400" dirty="0"/>
              <a:t>                      =   2.0 Ft   x  0.707</a:t>
            </a:r>
          </a:p>
          <a:p>
            <a:endParaRPr lang="en-US" sz="2400" dirty="0"/>
          </a:p>
          <a:p>
            <a:r>
              <a:rPr lang="en-US" sz="2400" dirty="0"/>
              <a:t>                      =   1.4  FT </a:t>
            </a:r>
          </a:p>
        </p:txBody>
      </p:sp>
      <p:sp>
        <p:nvSpPr>
          <p:cNvPr id="5" name="TextBox 4">
            <a:extLst>
              <a:ext uri="{FF2B5EF4-FFF2-40B4-BE49-F238E27FC236}">
                <a16:creationId xmlns:a16="http://schemas.microsoft.com/office/drawing/2014/main" id="{68A9A507-99B0-473B-98E6-266E0CD15D28}"/>
              </a:ext>
            </a:extLst>
          </p:cNvPr>
          <p:cNvSpPr txBox="1"/>
          <p:nvPr/>
        </p:nvSpPr>
        <p:spPr>
          <a:xfrm>
            <a:off x="3755740" y="4082296"/>
            <a:ext cx="4680520" cy="1938992"/>
          </a:xfrm>
          <a:prstGeom prst="rect">
            <a:avLst/>
          </a:prstGeom>
          <a:noFill/>
        </p:spPr>
        <p:txBody>
          <a:bodyPr wrap="square" rtlCol="0">
            <a:spAutoFit/>
          </a:bodyPr>
          <a:lstStyle/>
          <a:p>
            <a:r>
              <a:rPr lang="en-US" sz="2400" b="1" dirty="0"/>
              <a:t>Distance B</a:t>
            </a:r>
            <a:r>
              <a:rPr lang="en-US" sz="2400" dirty="0"/>
              <a:t>   =   2.0 Ft   x    Cos (45)</a:t>
            </a:r>
          </a:p>
          <a:p>
            <a:endParaRPr lang="en-US" sz="2400" dirty="0"/>
          </a:p>
          <a:p>
            <a:r>
              <a:rPr lang="en-US" sz="2400" dirty="0"/>
              <a:t>                      =   4.0 Ft   x  0.707</a:t>
            </a:r>
          </a:p>
          <a:p>
            <a:endParaRPr lang="en-US" sz="2400" dirty="0"/>
          </a:p>
          <a:p>
            <a:r>
              <a:rPr lang="en-US" sz="2400" dirty="0"/>
              <a:t>                      =   2.8  FT </a:t>
            </a:r>
          </a:p>
        </p:txBody>
      </p:sp>
      <p:sp>
        <p:nvSpPr>
          <p:cNvPr id="6" name="TextBox 5">
            <a:extLst>
              <a:ext uri="{FF2B5EF4-FFF2-40B4-BE49-F238E27FC236}">
                <a16:creationId xmlns:a16="http://schemas.microsoft.com/office/drawing/2014/main" id="{30858BCD-A77C-4775-90E8-28E1A3615C89}"/>
              </a:ext>
            </a:extLst>
          </p:cNvPr>
          <p:cNvSpPr txBox="1"/>
          <p:nvPr/>
        </p:nvSpPr>
        <p:spPr>
          <a:xfrm>
            <a:off x="3035660" y="368660"/>
            <a:ext cx="5976664" cy="584775"/>
          </a:xfrm>
          <a:prstGeom prst="rect">
            <a:avLst/>
          </a:prstGeom>
          <a:noFill/>
        </p:spPr>
        <p:txBody>
          <a:bodyPr wrap="square" rtlCol="0">
            <a:spAutoFit/>
          </a:bodyPr>
          <a:lstStyle/>
          <a:p>
            <a:pPr algn="ctr"/>
            <a:r>
              <a:rPr lang="en-US" sz="3200" dirty="0"/>
              <a:t>Doing the Math…</a:t>
            </a:r>
          </a:p>
        </p:txBody>
      </p:sp>
    </p:spTree>
    <p:extLst>
      <p:ext uri="{BB962C8B-B14F-4D97-AF65-F5344CB8AC3E}">
        <p14:creationId xmlns:p14="http://schemas.microsoft.com/office/powerpoint/2010/main" val="3074857260"/>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1FDB9215-28FA-4026-B441-EBCC38171D4D}"/>
              </a:ext>
            </a:extLst>
          </p:cNvPr>
          <p:cNvSpPr txBox="1"/>
          <p:nvPr/>
        </p:nvSpPr>
        <p:spPr>
          <a:xfrm>
            <a:off x="371364" y="395224"/>
            <a:ext cx="6262221" cy="1938992"/>
          </a:xfrm>
          <a:prstGeom prst="rect">
            <a:avLst/>
          </a:prstGeom>
          <a:noFill/>
        </p:spPr>
        <p:txBody>
          <a:bodyPr wrap="square" rtlCol="0">
            <a:spAutoFit/>
          </a:bodyPr>
          <a:lstStyle/>
          <a:p>
            <a:r>
              <a:rPr lang="en-US" sz="2400" dirty="0"/>
              <a:t>The horizontal distances for the boom CG and the load have become shorter…</a:t>
            </a:r>
          </a:p>
          <a:p>
            <a:endParaRPr lang="en-US" sz="2400" dirty="0"/>
          </a:p>
          <a:p>
            <a:r>
              <a:rPr lang="en-US" sz="2400" dirty="0"/>
              <a:t>As a result, the moments created by the boom and the load are reduced…</a:t>
            </a:r>
          </a:p>
        </p:txBody>
      </p:sp>
      <p:sp>
        <p:nvSpPr>
          <p:cNvPr id="11" name="Slide Number Placeholder 10">
            <a:extLst>
              <a:ext uri="{FF2B5EF4-FFF2-40B4-BE49-F238E27FC236}">
                <a16:creationId xmlns:a16="http://schemas.microsoft.com/office/drawing/2014/main" id="{4D384561-221E-41FB-B442-936C5671316D}"/>
              </a:ext>
            </a:extLst>
          </p:cNvPr>
          <p:cNvSpPr>
            <a:spLocks noGrp="1"/>
          </p:cNvSpPr>
          <p:nvPr>
            <p:ph type="sldNum" sz="quarter" idx="12"/>
          </p:nvPr>
        </p:nvSpPr>
        <p:spPr/>
        <p:txBody>
          <a:bodyPr/>
          <a:lstStyle/>
          <a:p>
            <a:fld id="{8D2F5A4B-4A13-479F-B760-CE9BE84513F2}" type="slidenum">
              <a:rPr lang="en-US" smtClean="0"/>
              <a:t>23</a:t>
            </a:fld>
            <a:endParaRPr lang="en-US"/>
          </a:p>
        </p:txBody>
      </p:sp>
      <p:grpSp>
        <p:nvGrpSpPr>
          <p:cNvPr id="15" name="Group 14">
            <a:extLst>
              <a:ext uri="{FF2B5EF4-FFF2-40B4-BE49-F238E27FC236}">
                <a16:creationId xmlns:a16="http://schemas.microsoft.com/office/drawing/2014/main" id="{9C70C728-7CA0-4095-AFEE-CCEE64545D7C}"/>
              </a:ext>
            </a:extLst>
          </p:cNvPr>
          <p:cNvGrpSpPr/>
          <p:nvPr/>
        </p:nvGrpSpPr>
        <p:grpSpPr>
          <a:xfrm>
            <a:off x="3200400" y="260648"/>
            <a:ext cx="5811924" cy="5263079"/>
            <a:chOff x="3200400" y="260648"/>
            <a:chExt cx="5811924" cy="5263079"/>
          </a:xfrm>
        </p:grpSpPr>
        <p:grpSp>
          <p:nvGrpSpPr>
            <p:cNvPr id="9" name="Group 8">
              <a:extLst>
                <a:ext uri="{FF2B5EF4-FFF2-40B4-BE49-F238E27FC236}">
                  <a16:creationId xmlns:a16="http://schemas.microsoft.com/office/drawing/2014/main" id="{7B40BB06-C4ED-4958-A089-73D8D9E7568E}"/>
                </a:ext>
              </a:extLst>
            </p:cNvPr>
            <p:cNvGrpSpPr/>
            <p:nvPr/>
          </p:nvGrpSpPr>
          <p:grpSpPr>
            <a:xfrm>
              <a:off x="3200400" y="260648"/>
              <a:ext cx="3399656" cy="5256584"/>
              <a:chOff x="3200400" y="152636"/>
              <a:chExt cx="3399656" cy="5364596"/>
            </a:xfrm>
          </p:grpSpPr>
          <p:sp>
            <p:nvSpPr>
              <p:cNvPr id="4" name="Rectangle 3"/>
              <p:cNvSpPr/>
              <p:nvPr/>
            </p:nvSpPr>
            <p:spPr>
              <a:xfrm>
                <a:off x="3200400" y="3631940"/>
                <a:ext cx="2057400" cy="1060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8891328">
                <a:off x="4159793" y="2298337"/>
                <a:ext cx="4526330"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p:cNvSpPr/>
              <p:nvPr/>
            </p:nvSpPr>
            <p:spPr>
              <a:xfrm>
                <a:off x="6348028" y="2242407"/>
                <a:ext cx="252028" cy="233916"/>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6495794" y="2579399"/>
                <a:ext cx="0" cy="66833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800600" y="4280818"/>
                <a:ext cx="0" cy="12364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600056" y="2493031"/>
                <a:ext cx="0" cy="25062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cxnSpLocks/>
              </p:cNvCxnSpPr>
              <p:nvPr/>
            </p:nvCxnSpPr>
            <p:spPr>
              <a:xfrm>
                <a:off x="4799856" y="4915734"/>
                <a:ext cx="457944"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6276020" y="4899025"/>
                <a:ext cx="324036"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390565" y="4744338"/>
                <a:ext cx="741439" cy="376921"/>
              </a:xfrm>
              <a:prstGeom prst="rect">
                <a:avLst/>
              </a:prstGeom>
              <a:noFill/>
            </p:spPr>
            <p:txBody>
              <a:bodyPr wrap="square" rtlCol="0">
                <a:spAutoFit/>
              </a:bodyPr>
              <a:lstStyle/>
              <a:p>
                <a:r>
                  <a:rPr lang="en-US" dirty="0"/>
                  <a:t>1.4 ft</a:t>
                </a:r>
              </a:p>
            </p:txBody>
          </p:sp>
        </p:grpSp>
        <p:grpSp>
          <p:nvGrpSpPr>
            <p:cNvPr id="37" name="Group 36">
              <a:extLst>
                <a:ext uri="{FF2B5EF4-FFF2-40B4-BE49-F238E27FC236}">
                  <a16:creationId xmlns:a16="http://schemas.microsoft.com/office/drawing/2014/main" id="{63992583-6455-419C-9760-3226B36ADB4D}"/>
                </a:ext>
              </a:extLst>
            </p:cNvPr>
            <p:cNvGrpSpPr/>
            <p:nvPr/>
          </p:nvGrpSpPr>
          <p:grpSpPr>
            <a:xfrm>
              <a:off x="5807968" y="920251"/>
              <a:ext cx="3204356" cy="4603476"/>
              <a:chOff x="5807968" y="920251"/>
              <a:chExt cx="3204356" cy="4603476"/>
            </a:xfrm>
          </p:grpSpPr>
          <p:sp>
            <p:nvSpPr>
              <p:cNvPr id="38" name="Rounded Rectangle 13">
                <a:extLst>
                  <a:ext uri="{FF2B5EF4-FFF2-40B4-BE49-F238E27FC236}">
                    <a16:creationId xmlns:a16="http://schemas.microsoft.com/office/drawing/2014/main" id="{0C36FDE2-DE59-4902-ADB7-4B2B772CE0E2}"/>
                  </a:ext>
                </a:extLst>
              </p:cNvPr>
              <p:cNvSpPr/>
              <p:nvPr/>
            </p:nvSpPr>
            <p:spPr>
              <a:xfrm>
                <a:off x="7608168" y="2017877"/>
                <a:ext cx="612068" cy="63307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Or 38">
                <a:extLst>
                  <a:ext uri="{FF2B5EF4-FFF2-40B4-BE49-F238E27FC236}">
                    <a16:creationId xmlns:a16="http://schemas.microsoft.com/office/drawing/2014/main" id="{AD37FC33-11C9-4E94-BAE0-A254ACB45935}"/>
                  </a:ext>
                </a:extLst>
              </p:cNvPr>
              <p:cNvSpPr/>
              <p:nvPr/>
            </p:nvSpPr>
            <p:spPr>
              <a:xfrm>
                <a:off x="7752184" y="920251"/>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a:extLst>
                  <a:ext uri="{FF2B5EF4-FFF2-40B4-BE49-F238E27FC236}">
                    <a16:creationId xmlns:a16="http://schemas.microsoft.com/office/drawing/2014/main" id="{F80F2D55-2D31-429C-A858-00187FB794E4}"/>
                  </a:ext>
                </a:extLst>
              </p:cNvPr>
              <p:cNvCxnSpPr/>
              <p:nvPr/>
            </p:nvCxnSpPr>
            <p:spPr>
              <a:xfrm>
                <a:off x="8112224" y="1148470"/>
                <a:ext cx="0" cy="65205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1B00188-A4EF-409D-90DD-9257B8AB724A}"/>
                  </a:ext>
                </a:extLst>
              </p:cNvPr>
              <p:cNvCxnSpPr/>
              <p:nvPr/>
            </p:nvCxnSpPr>
            <p:spPr>
              <a:xfrm>
                <a:off x="7932204" y="1020817"/>
                <a:ext cx="0" cy="43007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C4E08F-03EB-4F2B-A09E-E5A87FF994D2}"/>
                  </a:ext>
                </a:extLst>
              </p:cNvPr>
              <p:cNvCxnSpPr>
                <a:cxnSpLocks/>
              </p:cNvCxnSpPr>
              <p:nvPr/>
            </p:nvCxnSpPr>
            <p:spPr>
              <a:xfrm flipH="1">
                <a:off x="6996100" y="5321616"/>
                <a:ext cx="936104"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E0CFE543-576B-407D-8D53-92D11EA2505F}"/>
                  </a:ext>
                </a:extLst>
              </p:cNvPr>
              <p:cNvSpPr txBox="1"/>
              <p:nvPr/>
            </p:nvSpPr>
            <p:spPr>
              <a:xfrm>
                <a:off x="5807968" y="5154395"/>
                <a:ext cx="833400" cy="369332"/>
              </a:xfrm>
              <a:prstGeom prst="rect">
                <a:avLst/>
              </a:prstGeom>
              <a:noFill/>
            </p:spPr>
            <p:txBody>
              <a:bodyPr wrap="square" rtlCol="0">
                <a:spAutoFit/>
              </a:bodyPr>
              <a:lstStyle/>
              <a:p>
                <a:r>
                  <a:rPr lang="en-US" dirty="0"/>
                  <a:t>  2.8 ft</a:t>
                </a:r>
              </a:p>
            </p:txBody>
          </p:sp>
          <p:sp>
            <p:nvSpPr>
              <p:cNvPr id="45" name="TextBox 44">
                <a:extLst>
                  <a:ext uri="{FF2B5EF4-FFF2-40B4-BE49-F238E27FC236}">
                    <a16:creationId xmlns:a16="http://schemas.microsoft.com/office/drawing/2014/main" id="{0495B311-A323-4522-9A31-9357CD44CB4B}"/>
                  </a:ext>
                </a:extLst>
              </p:cNvPr>
              <p:cNvSpPr txBox="1"/>
              <p:nvPr/>
            </p:nvSpPr>
            <p:spPr>
              <a:xfrm>
                <a:off x="8364252" y="2099928"/>
                <a:ext cx="648072" cy="334441"/>
              </a:xfrm>
              <a:prstGeom prst="rect">
                <a:avLst/>
              </a:prstGeom>
              <a:noFill/>
            </p:spPr>
            <p:txBody>
              <a:bodyPr wrap="square" rtlCol="0">
                <a:spAutoFit/>
              </a:bodyPr>
              <a:lstStyle/>
              <a:p>
                <a:r>
                  <a:rPr lang="en-US" dirty="0"/>
                  <a:t>5 </a:t>
                </a:r>
                <a:r>
                  <a:rPr lang="en-US" dirty="0" err="1"/>
                  <a:t>lbs</a:t>
                </a:r>
                <a:endParaRPr lang="en-US" dirty="0"/>
              </a:p>
            </p:txBody>
          </p:sp>
        </p:grpSp>
        <p:sp>
          <p:nvSpPr>
            <p:cNvPr id="47" name="Oval 46">
              <a:extLst>
                <a:ext uri="{FF2B5EF4-FFF2-40B4-BE49-F238E27FC236}">
                  <a16:creationId xmlns:a16="http://schemas.microsoft.com/office/drawing/2014/main" id="{37907CB2-4B4E-456C-918F-7C8BA6B293C9}"/>
                </a:ext>
              </a:extLst>
            </p:cNvPr>
            <p:cNvSpPr/>
            <p:nvPr/>
          </p:nvSpPr>
          <p:spPr>
            <a:xfrm>
              <a:off x="4768788" y="3975073"/>
              <a:ext cx="152400" cy="1380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D8FE0400-2A75-4FF3-BACF-B08BB7F72F0F}"/>
                </a:ext>
              </a:extLst>
            </p:cNvPr>
            <p:cNvCxnSpPr>
              <a:cxnSpLocks/>
            </p:cNvCxnSpPr>
            <p:nvPr/>
          </p:nvCxnSpPr>
          <p:spPr>
            <a:xfrm flipV="1">
              <a:off x="4844244" y="3393217"/>
              <a:ext cx="669655" cy="64929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35D75B7-3C32-4DF0-8AB1-D347D40F89CF}"/>
                </a:ext>
              </a:extLst>
            </p:cNvPr>
            <p:cNvCxnSpPr/>
            <p:nvPr/>
          </p:nvCxnSpPr>
          <p:spPr>
            <a:xfrm>
              <a:off x="4880248" y="4042513"/>
              <a:ext cx="121575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50" name="Freeform 21">
              <a:extLst>
                <a:ext uri="{FF2B5EF4-FFF2-40B4-BE49-F238E27FC236}">
                  <a16:creationId xmlns:a16="http://schemas.microsoft.com/office/drawing/2014/main" id="{0D45B10D-BEF0-4280-B101-C6C9BF90CA56}"/>
                </a:ext>
              </a:extLst>
            </p:cNvPr>
            <p:cNvSpPr/>
            <p:nvPr/>
          </p:nvSpPr>
          <p:spPr>
            <a:xfrm>
              <a:off x="5373223" y="3567240"/>
              <a:ext cx="247973" cy="456111"/>
            </a:xfrm>
            <a:custGeom>
              <a:avLst/>
              <a:gdLst>
                <a:gd name="connsiteX0" fmla="*/ 0 w 247973"/>
                <a:gd name="connsiteY0" fmla="*/ 0 h 503695"/>
                <a:gd name="connsiteX1" fmla="*/ 178230 w 247973"/>
                <a:gd name="connsiteY1" fmla="*/ 162732 h 503695"/>
                <a:gd name="connsiteX2" fmla="*/ 247973 w 247973"/>
                <a:gd name="connsiteY2" fmla="*/ 503695 h 503695"/>
              </a:gdLst>
              <a:ahLst/>
              <a:cxnLst>
                <a:cxn ang="0">
                  <a:pos x="connsiteX0" y="connsiteY0"/>
                </a:cxn>
                <a:cxn ang="0">
                  <a:pos x="connsiteX1" y="connsiteY1"/>
                </a:cxn>
                <a:cxn ang="0">
                  <a:pos x="connsiteX2" y="connsiteY2"/>
                </a:cxn>
              </a:cxnLst>
              <a:rect l="l" t="t" r="r" b="b"/>
              <a:pathLst>
                <a:path w="247973" h="503695">
                  <a:moveTo>
                    <a:pt x="0" y="0"/>
                  </a:moveTo>
                  <a:cubicBezTo>
                    <a:pt x="68450" y="39391"/>
                    <a:pt x="136901" y="78783"/>
                    <a:pt x="178230" y="162732"/>
                  </a:cubicBezTo>
                  <a:cubicBezTo>
                    <a:pt x="219559" y="246681"/>
                    <a:pt x="233766" y="375188"/>
                    <a:pt x="247973" y="503695"/>
                  </a:cubicBezTo>
                </a:path>
              </a:pathLst>
            </a:custGeom>
            <a:noFill/>
            <a:ln w="38100">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a:extLst>
                <a:ext uri="{FF2B5EF4-FFF2-40B4-BE49-F238E27FC236}">
                  <a16:creationId xmlns:a16="http://schemas.microsoft.com/office/drawing/2014/main" id="{D0E30F26-69CC-4349-864D-D5020E1BB88B}"/>
                </a:ext>
              </a:extLst>
            </p:cNvPr>
            <p:cNvCxnSpPr>
              <a:cxnSpLocks/>
            </p:cNvCxnSpPr>
            <p:nvPr/>
          </p:nvCxnSpPr>
          <p:spPr>
            <a:xfrm>
              <a:off x="4799856" y="5321616"/>
              <a:ext cx="821340"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47AFB91-E0D7-44CA-B8DF-3118C40A0AC0}"/>
                </a:ext>
              </a:extLst>
            </p:cNvPr>
            <p:cNvCxnSpPr/>
            <p:nvPr/>
          </p:nvCxnSpPr>
          <p:spPr>
            <a:xfrm>
              <a:off x="7896200" y="1151227"/>
              <a:ext cx="0" cy="86665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9253709A-1EF2-45E9-A0C3-D1C2ED6D70AD}"/>
              </a:ext>
            </a:extLst>
          </p:cNvPr>
          <p:cNvSpPr txBox="1"/>
          <p:nvPr/>
        </p:nvSpPr>
        <p:spPr>
          <a:xfrm>
            <a:off x="6633585" y="2334414"/>
            <a:ext cx="941052" cy="331287"/>
          </a:xfrm>
          <a:prstGeom prst="rect">
            <a:avLst/>
          </a:prstGeom>
          <a:noFill/>
        </p:spPr>
        <p:txBody>
          <a:bodyPr wrap="square" rtlCol="0">
            <a:spAutoFit/>
          </a:bodyPr>
          <a:lstStyle/>
          <a:p>
            <a:r>
              <a:rPr lang="en-US" dirty="0"/>
              <a:t>2 </a:t>
            </a:r>
            <a:r>
              <a:rPr lang="en-US" dirty="0" err="1"/>
              <a:t>lbs</a:t>
            </a:r>
            <a:endParaRPr lang="en-US" dirty="0"/>
          </a:p>
        </p:txBody>
      </p:sp>
      <p:sp>
        <p:nvSpPr>
          <p:cNvPr id="54" name="TextBox 53">
            <a:extLst>
              <a:ext uri="{FF2B5EF4-FFF2-40B4-BE49-F238E27FC236}">
                <a16:creationId xmlns:a16="http://schemas.microsoft.com/office/drawing/2014/main" id="{383A735F-6E39-4BA9-85AB-6E3483059952}"/>
              </a:ext>
            </a:extLst>
          </p:cNvPr>
          <p:cNvSpPr txBox="1"/>
          <p:nvPr/>
        </p:nvSpPr>
        <p:spPr>
          <a:xfrm>
            <a:off x="5606874" y="3473748"/>
            <a:ext cx="941052" cy="369332"/>
          </a:xfrm>
          <a:prstGeom prst="rect">
            <a:avLst/>
          </a:prstGeom>
          <a:noFill/>
        </p:spPr>
        <p:txBody>
          <a:bodyPr wrap="square" rtlCol="0">
            <a:spAutoFit/>
          </a:bodyPr>
          <a:lstStyle/>
          <a:p>
            <a:r>
              <a:rPr lang="en-US" b="1" dirty="0">
                <a:solidFill>
                  <a:srgbClr val="7030A0"/>
                </a:solidFill>
              </a:rPr>
              <a:t>45 Deg</a:t>
            </a:r>
          </a:p>
        </p:txBody>
      </p:sp>
      <p:sp>
        <p:nvSpPr>
          <p:cNvPr id="55" name="TextBox 54">
            <a:extLst>
              <a:ext uri="{FF2B5EF4-FFF2-40B4-BE49-F238E27FC236}">
                <a16:creationId xmlns:a16="http://schemas.microsoft.com/office/drawing/2014/main" id="{B9710DF3-3636-4245-98EC-F6B480D6CE2D}"/>
              </a:ext>
            </a:extLst>
          </p:cNvPr>
          <p:cNvSpPr txBox="1"/>
          <p:nvPr/>
        </p:nvSpPr>
        <p:spPr>
          <a:xfrm>
            <a:off x="443373" y="5770421"/>
            <a:ext cx="11377253" cy="430887"/>
          </a:xfrm>
          <a:prstGeom prst="rect">
            <a:avLst/>
          </a:prstGeom>
          <a:noFill/>
        </p:spPr>
        <p:txBody>
          <a:bodyPr wrap="square" rtlCol="0">
            <a:spAutoFit/>
          </a:bodyPr>
          <a:lstStyle/>
          <a:p>
            <a:r>
              <a:rPr lang="en-US" sz="2200" b="1" dirty="0"/>
              <a:t>Moment </a:t>
            </a:r>
            <a:r>
              <a:rPr lang="en-US" sz="2200" dirty="0"/>
              <a:t>  =   ( 1.4 ft   x   2 </a:t>
            </a:r>
            <a:r>
              <a:rPr lang="en-US" sz="2200" dirty="0" err="1"/>
              <a:t>lbs</a:t>
            </a:r>
            <a:r>
              <a:rPr lang="en-US" sz="2200" dirty="0"/>
              <a:t> )   +   ( 2.8 ft   x   5 </a:t>
            </a:r>
            <a:r>
              <a:rPr lang="en-US" sz="2200" dirty="0" err="1"/>
              <a:t>lbs</a:t>
            </a:r>
            <a:r>
              <a:rPr lang="en-US" sz="2200" dirty="0"/>
              <a:t> )   =   2.8 ft*</a:t>
            </a:r>
            <a:r>
              <a:rPr lang="en-US" sz="2200" dirty="0" err="1"/>
              <a:t>lbs</a:t>
            </a:r>
            <a:r>
              <a:rPr lang="en-US" sz="2200" dirty="0"/>
              <a:t>   +   14 ft*</a:t>
            </a:r>
            <a:r>
              <a:rPr lang="en-US" sz="2200" dirty="0" err="1"/>
              <a:t>lbs</a:t>
            </a:r>
            <a:r>
              <a:rPr lang="en-US" sz="2200" dirty="0"/>
              <a:t>   =   </a:t>
            </a:r>
            <a:r>
              <a:rPr lang="en-US" sz="2200" b="1" dirty="0">
                <a:solidFill>
                  <a:srgbClr val="FF0000"/>
                </a:solidFill>
              </a:rPr>
              <a:t>16.8 ft*</a:t>
            </a:r>
            <a:r>
              <a:rPr lang="en-US" sz="2200" b="1" dirty="0" err="1">
                <a:solidFill>
                  <a:srgbClr val="FF0000"/>
                </a:solidFill>
              </a:rPr>
              <a:t>lbs</a:t>
            </a:r>
            <a:r>
              <a:rPr lang="en-US" sz="2200" b="1" dirty="0">
                <a:solidFill>
                  <a:srgbClr val="FF0000"/>
                </a:solidFill>
              </a:rPr>
              <a:t>      </a:t>
            </a:r>
          </a:p>
        </p:txBody>
      </p:sp>
      <p:sp>
        <p:nvSpPr>
          <p:cNvPr id="26" name="TextBox 25">
            <a:extLst>
              <a:ext uri="{FF2B5EF4-FFF2-40B4-BE49-F238E27FC236}">
                <a16:creationId xmlns:a16="http://schemas.microsoft.com/office/drawing/2014/main" id="{3E1DA87F-E5EF-4F35-B1B4-BDBD03940949}"/>
              </a:ext>
            </a:extLst>
          </p:cNvPr>
          <p:cNvSpPr txBox="1"/>
          <p:nvPr/>
        </p:nvSpPr>
        <p:spPr>
          <a:xfrm>
            <a:off x="9732404" y="4545124"/>
            <a:ext cx="1980218" cy="923330"/>
          </a:xfrm>
          <a:prstGeom prst="rect">
            <a:avLst/>
          </a:prstGeom>
          <a:noFill/>
        </p:spPr>
        <p:txBody>
          <a:bodyPr wrap="square" rtlCol="0">
            <a:spAutoFit/>
          </a:bodyPr>
          <a:lstStyle/>
          <a:p>
            <a:r>
              <a:rPr lang="en-US" dirty="0"/>
              <a:t>The math indicates that the moment is less…</a:t>
            </a:r>
          </a:p>
        </p:txBody>
      </p:sp>
      <p:sp>
        <p:nvSpPr>
          <p:cNvPr id="56" name="Rectangle: Rounded Corners 55">
            <a:extLst>
              <a:ext uri="{FF2B5EF4-FFF2-40B4-BE49-F238E27FC236}">
                <a16:creationId xmlns:a16="http://schemas.microsoft.com/office/drawing/2014/main" id="{396B32A3-C482-496E-B2A3-C9FA0FF19FBB}"/>
              </a:ext>
            </a:extLst>
          </p:cNvPr>
          <p:cNvSpPr/>
          <p:nvPr/>
        </p:nvSpPr>
        <p:spPr>
          <a:xfrm>
            <a:off x="9911309" y="5625244"/>
            <a:ext cx="1434388" cy="73145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481045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www.osha.gov/doc/outreachtraining/htmlfiles/crane.gif">
            <a:extLst>
              <a:ext uri="{FF2B5EF4-FFF2-40B4-BE49-F238E27FC236}">
                <a16:creationId xmlns:a16="http://schemas.microsoft.com/office/drawing/2014/main" id="{F8AF738E-F671-408E-985F-007D48F6C02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071664" y="953435"/>
            <a:ext cx="7104784" cy="532859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C5DAE27-EC69-4586-BBAB-B5DF07289F45}"/>
              </a:ext>
            </a:extLst>
          </p:cNvPr>
          <p:cNvSpPr txBox="1"/>
          <p:nvPr/>
        </p:nvSpPr>
        <p:spPr>
          <a:xfrm>
            <a:off x="638166" y="316660"/>
            <a:ext cx="5688632" cy="1200329"/>
          </a:xfrm>
          <a:prstGeom prst="rect">
            <a:avLst/>
          </a:prstGeom>
          <a:noFill/>
        </p:spPr>
        <p:txBody>
          <a:bodyPr wrap="square" rtlCol="0">
            <a:spAutoFit/>
          </a:bodyPr>
          <a:lstStyle/>
          <a:p>
            <a:r>
              <a:rPr lang="en-US" sz="2400" dirty="0"/>
              <a:t>The boom can be lifted using a winch and cable instead of a motor acting at the pivot point…</a:t>
            </a:r>
          </a:p>
        </p:txBody>
      </p:sp>
      <p:sp>
        <p:nvSpPr>
          <p:cNvPr id="4" name="Slide Number Placeholder 3">
            <a:extLst>
              <a:ext uri="{FF2B5EF4-FFF2-40B4-BE49-F238E27FC236}">
                <a16:creationId xmlns:a16="http://schemas.microsoft.com/office/drawing/2014/main" id="{FCEA350C-A4A7-446B-9E69-0EBFB3D2C209}"/>
              </a:ext>
            </a:extLst>
          </p:cNvPr>
          <p:cNvSpPr>
            <a:spLocks noGrp="1"/>
          </p:cNvSpPr>
          <p:nvPr>
            <p:ph type="sldNum" sz="quarter" idx="12"/>
          </p:nvPr>
        </p:nvSpPr>
        <p:spPr/>
        <p:txBody>
          <a:bodyPr/>
          <a:lstStyle/>
          <a:p>
            <a:fld id="{8D2F5A4B-4A13-479F-B760-CE9BE84513F2}" type="slidenum">
              <a:rPr lang="en-US" smtClean="0"/>
              <a:t>24</a:t>
            </a:fld>
            <a:endParaRPr lang="en-US"/>
          </a:p>
        </p:txBody>
      </p:sp>
      <p:cxnSp>
        <p:nvCxnSpPr>
          <p:cNvPr id="5" name="Straight Arrow Connector 4">
            <a:extLst>
              <a:ext uri="{FF2B5EF4-FFF2-40B4-BE49-F238E27FC236}">
                <a16:creationId xmlns:a16="http://schemas.microsoft.com/office/drawing/2014/main" id="{70E08224-76C1-48D9-8066-38072ACA0B68}"/>
              </a:ext>
            </a:extLst>
          </p:cNvPr>
          <p:cNvCxnSpPr>
            <a:cxnSpLocks/>
          </p:cNvCxnSpPr>
          <p:nvPr/>
        </p:nvCxnSpPr>
        <p:spPr>
          <a:xfrm flipH="1">
            <a:off x="5807968" y="1736812"/>
            <a:ext cx="1404156" cy="38974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Freeform 30">
            <a:extLst>
              <a:ext uri="{FF2B5EF4-FFF2-40B4-BE49-F238E27FC236}">
                <a16:creationId xmlns:a16="http://schemas.microsoft.com/office/drawing/2014/main" id="{DCDFE51D-C848-44DC-A657-3E1B7548017C}"/>
              </a:ext>
            </a:extLst>
          </p:cNvPr>
          <p:cNvSpPr/>
          <p:nvPr/>
        </p:nvSpPr>
        <p:spPr>
          <a:xfrm rot="2164028">
            <a:off x="5403891" y="4792032"/>
            <a:ext cx="808155" cy="803598"/>
          </a:xfrm>
          <a:custGeom>
            <a:avLst/>
            <a:gdLst>
              <a:gd name="connsiteX0" fmla="*/ 175846 w 800540"/>
              <a:gd name="connsiteY0" fmla="*/ 723894 h 794060"/>
              <a:gd name="connsiteX1" fmla="*/ 545123 w 800540"/>
              <a:gd name="connsiteY1" fmla="*/ 785441 h 794060"/>
              <a:gd name="connsiteX2" fmla="*/ 791308 w 800540"/>
              <a:gd name="connsiteY2" fmla="*/ 556841 h 794060"/>
              <a:gd name="connsiteX3" fmla="*/ 729762 w 800540"/>
              <a:gd name="connsiteY3" fmla="*/ 249110 h 794060"/>
              <a:gd name="connsiteX4" fmla="*/ 553915 w 800540"/>
              <a:gd name="connsiteY4" fmla="*/ 55679 h 794060"/>
              <a:gd name="connsiteX5" fmla="*/ 228600 w 800540"/>
              <a:gd name="connsiteY5" fmla="*/ 11717 h 794060"/>
              <a:gd name="connsiteX6" fmla="*/ 0 w 800540"/>
              <a:gd name="connsiteY6" fmla="*/ 240317 h 794060"/>
              <a:gd name="connsiteX0" fmla="*/ 175846 w 808155"/>
              <a:gd name="connsiteY0" fmla="*/ 723313 h 793479"/>
              <a:gd name="connsiteX1" fmla="*/ 545123 w 808155"/>
              <a:gd name="connsiteY1" fmla="*/ 784860 h 793479"/>
              <a:gd name="connsiteX2" fmla="*/ 791308 w 808155"/>
              <a:gd name="connsiteY2" fmla="*/ 556260 h 793479"/>
              <a:gd name="connsiteX3" fmla="*/ 760759 w 808155"/>
              <a:gd name="connsiteY3" fmla="*/ 225281 h 793479"/>
              <a:gd name="connsiteX4" fmla="*/ 553915 w 808155"/>
              <a:gd name="connsiteY4" fmla="*/ 55098 h 793479"/>
              <a:gd name="connsiteX5" fmla="*/ 228600 w 808155"/>
              <a:gd name="connsiteY5" fmla="*/ 11136 h 793479"/>
              <a:gd name="connsiteX6" fmla="*/ 0 w 808155"/>
              <a:gd name="connsiteY6" fmla="*/ 239736 h 793479"/>
              <a:gd name="connsiteX0" fmla="*/ 175846 w 808155"/>
              <a:gd name="connsiteY0" fmla="*/ 733432 h 803598"/>
              <a:gd name="connsiteX1" fmla="*/ 545123 w 808155"/>
              <a:gd name="connsiteY1" fmla="*/ 794979 h 803598"/>
              <a:gd name="connsiteX2" fmla="*/ 791308 w 808155"/>
              <a:gd name="connsiteY2" fmla="*/ 566379 h 803598"/>
              <a:gd name="connsiteX3" fmla="*/ 760759 w 808155"/>
              <a:gd name="connsiteY3" fmla="*/ 235400 h 803598"/>
              <a:gd name="connsiteX4" fmla="*/ 553915 w 808155"/>
              <a:gd name="connsiteY4" fmla="*/ 34221 h 803598"/>
              <a:gd name="connsiteX5" fmla="*/ 228600 w 808155"/>
              <a:gd name="connsiteY5" fmla="*/ 21255 h 803598"/>
              <a:gd name="connsiteX6" fmla="*/ 0 w 808155"/>
              <a:gd name="connsiteY6" fmla="*/ 249855 h 803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8155" h="803598">
                <a:moveTo>
                  <a:pt x="175846" y="733432"/>
                </a:moveTo>
                <a:cubicBezTo>
                  <a:pt x="309196" y="778126"/>
                  <a:pt x="442546" y="822821"/>
                  <a:pt x="545123" y="794979"/>
                </a:cubicBezTo>
                <a:cubicBezTo>
                  <a:pt x="647700" y="767137"/>
                  <a:pt x="755369" y="659642"/>
                  <a:pt x="791308" y="566379"/>
                </a:cubicBezTo>
                <a:cubicBezTo>
                  <a:pt x="827247" y="473116"/>
                  <a:pt x="800325" y="324093"/>
                  <a:pt x="760759" y="235400"/>
                </a:cubicBezTo>
                <a:cubicBezTo>
                  <a:pt x="721194" y="146707"/>
                  <a:pt x="642608" y="69912"/>
                  <a:pt x="553915" y="34221"/>
                </a:cubicBezTo>
                <a:cubicBezTo>
                  <a:pt x="465222" y="-1470"/>
                  <a:pt x="320919" y="-14684"/>
                  <a:pt x="228600" y="21255"/>
                </a:cubicBezTo>
                <a:cubicBezTo>
                  <a:pt x="136281" y="57194"/>
                  <a:pt x="68140" y="150941"/>
                  <a:pt x="0" y="249855"/>
                </a:cubicBezTo>
              </a:path>
            </a:pathLst>
          </a:custGeom>
          <a:noFill/>
          <a:ln w="57150">
            <a:solidFill>
              <a:srgbClr val="FF0000"/>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296924"/>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0BA0F0-FD49-47FA-8D29-FB34AF44966D}"/>
              </a:ext>
            </a:extLst>
          </p:cNvPr>
          <p:cNvSpPr>
            <a:spLocks noGrp="1"/>
          </p:cNvSpPr>
          <p:nvPr>
            <p:ph type="sldNum" sz="quarter" idx="12"/>
          </p:nvPr>
        </p:nvSpPr>
        <p:spPr/>
        <p:txBody>
          <a:bodyPr/>
          <a:lstStyle/>
          <a:p>
            <a:fld id="{8D2F5A4B-4A13-479F-B760-CE9BE84513F2}" type="slidenum">
              <a:rPr lang="en-US" smtClean="0"/>
              <a:t>25</a:t>
            </a:fld>
            <a:endParaRPr lang="en-US"/>
          </a:p>
        </p:txBody>
      </p:sp>
      <p:sp>
        <p:nvSpPr>
          <p:cNvPr id="35" name="TextBox 34">
            <a:extLst>
              <a:ext uri="{FF2B5EF4-FFF2-40B4-BE49-F238E27FC236}">
                <a16:creationId xmlns:a16="http://schemas.microsoft.com/office/drawing/2014/main" id="{9D7C6171-D5F8-4633-99D9-0BF9F96076DA}"/>
              </a:ext>
            </a:extLst>
          </p:cNvPr>
          <p:cNvSpPr txBox="1"/>
          <p:nvPr/>
        </p:nvSpPr>
        <p:spPr>
          <a:xfrm>
            <a:off x="535611" y="414691"/>
            <a:ext cx="5688632" cy="1200329"/>
          </a:xfrm>
          <a:prstGeom prst="rect">
            <a:avLst/>
          </a:prstGeom>
          <a:noFill/>
        </p:spPr>
        <p:txBody>
          <a:bodyPr wrap="square" rtlCol="0">
            <a:spAutoFit/>
          </a:bodyPr>
          <a:lstStyle/>
          <a:p>
            <a:r>
              <a:rPr lang="en-US" sz="2400" dirty="0"/>
              <a:t>The following process can be used to calculate the pulling force on the cable that is needed to support the boom and load. </a:t>
            </a:r>
          </a:p>
        </p:txBody>
      </p:sp>
      <p:grpSp>
        <p:nvGrpSpPr>
          <p:cNvPr id="27" name="Group 26">
            <a:extLst>
              <a:ext uri="{FF2B5EF4-FFF2-40B4-BE49-F238E27FC236}">
                <a16:creationId xmlns:a16="http://schemas.microsoft.com/office/drawing/2014/main" id="{8E4120AB-B015-4E11-929D-FF503A6B52A8}"/>
              </a:ext>
            </a:extLst>
          </p:cNvPr>
          <p:cNvGrpSpPr/>
          <p:nvPr/>
        </p:nvGrpSpPr>
        <p:grpSpPr>
          <a:xfrm>
            <a:off x="683029" y="2966172"/>
            <a:ext cx="4644194" cy="1938992"/>
            <a:chOff x="683029" y="2961488"/>
            <a:chExt cx="4644194" cy="1938992"/>
          </a:xfrm>
        </p:grpSpPr>
        <p:grpSp>
          <p:nvGrpSpPr>
            <p:cNvPr id="12" name="Group 11">
              <a:extLst>
                <a:ext uri="{FF2B5EF4-FFF2-40B4-BE49-F238E27FC236}">
                  <a16:creationId xmlns:a16="http://schemas.microsoft.com/office/drawing/2014/main" id="{69006ED9-0906-4698-AB11-4C4C253BAE8A}"/>
                </a:ext>
              </a:extLst>
            </p:cNvPr>
            <p:cNvGrpSpPr/>
            <p:nvPr/>
          </p:nvGrpSpPr>
          <p:grpSpPr>
            <a:xfrm>
              <a:off x="4225435" y="3422875"/>
              <a:ext cx="1101788" cy="535262"/>
              <a:chOff x="4035436" y="3443684"/>
              <a:chExt cx="1101788" cy="535262"/>
            </a:xfrm>
          </p:grpSpPr>
          <p:sp>
            <p:nvSpPr>
              <p:cNvPr id="34" name="TextBox 33">
                <a:extLst>
                  <a:ext uri="{FF2B5EF4-FFF2-40B4-BE49-F238E27FC236}">
                    <a16:creationId xmlns:a16="http://schemas.microsoft.com/office/drawing/2014/main" id="{556E3D05-150A-413A-8F29-C4D2CD350C6C}"/>
                  </a:ext>
                </a:extLst>
              </p:cNvPr>
              <p:cNvSpPr txBox="1"/>
              <p:nvPr/>
            </p:nvSpPr>
            <p:spPr>
              <a:xfrm>
                <a:off x="4196172" y="3443684"/>
                <a:ext cx="941052" cy="369332"/>
              </a:xfrm>
              <a:prstGeom prst="rect">
                <a:avLst/>
              </a:prstGeom>
              <a:noFill/>
            </p:spPr>
            <p:txBody>
              <a:bodyPr wrap="square" rtlCol="0">
                <a:spAutoFit/>
              </a:bodyPr>
              <a:lstStyle/>
              <a:p>
                <a:r>
                  <a:rPr lang="en-US" b="1" dirty="0">
                    <a:solidFill>
                      <a:srgbClr val="7030A0"/>
                    </a:solidFill>
                  </a:rPr>
                  <a:t>30 Deg</a:t>
                </a:r>
              </a:p>
            </p:txBody>
          </p:sp>
          <p:sp>
            <p:nvSpPr>
              <p:cNvPr id="39" name="Freeform 21">
                <a:extLst>
                  <a:ext uri="{FF2B5EF4-FFF2-40B4-BE49-F238E27FC236}">
                    <a16:creationId xmlns:a16="http://schemas.microsoft.com/office/drawing/2014/main" id="{B4AC8952-853A-40A9-AB84-CDE1023F39A3}"/>
                  </a:ext>
                </a:extLst>
              </p:cNvPr>
              <p:cNvSpPr/>
              <p:nvPr/>
            </p:nvSpPr>
            <p:spPr>
              <a:xfrm>
                <a:off x="4035436" y="3522835"/>
                <a:ext cx="260804" cy="456111"/>
              </a:xfrm>
              <a:custGeom>
                <a:avLst/>
                <a:gdLst>
                  <a:gd name="connsiteX0" fmla="*/ 0 w 247973"/>
                  <a:gd name="connsiteY0" fmla="*/ 0 h 503695"/>
                  <a:gd name="connsiteX1" fmla="*/ 178230 w 247973"/>
                  <a:gd name="connsiteY1" fmla="*/ 162732 h 503695"/>
                  <a:gd name="connsiteX2" fmla="*/ 247973 w 247973"/>
                  <a:gd name="connsiteY2" fmla="*/ 503695 h 503695"/>
                </a:gdLst>
                <a:ahLst/>
                <a:cxnLst>
                  <a:cxn ang="0">
                    <a:pos x="connsiteX0" y="connsiteY0"/>
                  </a:cxn>
                  <a:cxn ang="0">
                    <a:pos x="connsiteX1" y="connsiteY1"/>
                  </a:cxn>
                  <a:cxn ang="0">
                    <a:pos x="connsiteX2" y="connsiteY2"/>
                  </a:cxn>
                </a:cxnLst>
                <a:rect l="l" t="t" r="r" b="b"/>
                <a:pathLst>
                  <a:path w="247973" h="503695">
                    <a:moveTo>
                      <a:pt x="0" y="0"/>
                    </a:moveTo>
                    <a:cubicBezTo>
                      <a:pt x="68450" y="39391"/>
                      <a:pt x="136901" y="78783"/>
                      <a:pt x="178230" y="162732"/>
                    </a:cubicBezTo>
                    <a:cubicBezTo>
                      <a:pt x="219559" y="246681"/>
                      <a:pt x="233766" y="375188"/>
                      <a:pt x="247973" y="503695"/>
                    </a:cubicBezTo>
                  </a:path>
                </a:pathLst>
              </a:custGeom>
              <a:noFill/>
              <a:ln w="38100">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Box 39">
              <a:extLst>
                <a:ext uri="{FF2B5EF4-FFF2-40B4-BE49-F238E27FC236}">
                  <a16:creationId xmlns:a16="http://schemas.microsoft.com/office/drawing/2014/main" id="{D0E22BF3-EBAA-406F-8D7F-CCCBED6C3DAE}"/>
                </a:ext>
              </a:extLst>
            </p:cNvPr>
            <p:cNvSpPr txBox="1"/>
            <p:nvPr/>
          </p:nvSpPr>
          <p:spPr>
            <a:xfrm>
              <a:off x="683029" y="2961488"/>
              <a:ext cx="2412343" cy="1938992"/>
            </a:xfrm>
            <a:prstGeom prst="rect">
              <a:avLst/>
            </a:prstGeom>
            <a:noFill/>
          </p:spPr>
          <p:txBody>
            <a:bodyPr wrap="square" rtlCol="0">
              <a:spAutoFit/>
            </a:bodyPr>
            <a:lstStyle/>
            <a:p>
              <a:r>
                <a:rPr lang="en-US" sz="2400" dirty="0"/>
                <a:t>We will assume the cable is at a </a:t>
              </a:r>
              <a:r>
                <a:rPr lang="en-US" sz="2400" dirty="0">
                  <a:solidFill>
                    <a:srgbClr val="7030A0"/>
                  </a:solidFill>
                </a:rPr>
                <a:t>30 deg</a:t>
              </a:r>
              <a:r>
                <a:rPr lang="en-US" sz="2400" dirty="0"/>
                <a:t> angle relative to the horizontal…</a:t>
              </a:r>
            </a:p>
          </p:txBody>
        </p:sp>
      </p:grpSp>
      <p:sp>
        <p:nvSpPr>
          <p:cNvPr id="44" name="TextBox 43">
            <a:extLst>
              <a:ext uri="{FF2B5EF4-FFF2-40B4-BE49-F238E27FC236}">
                <a16:creationId xmlns:a16="http://schemas.microsoft.com/office/drawing/2014/main" id="{124749CC-C5B4-449F-84EB-F90F4FAF16CF}"/>
              </a:ext>
            </a:extLst>
          </p:cNvPr>
          <p:cNvSpPr txBox="1"/>
          <p:nvPr/>
        </p:nvSpPr>
        <p:spPr>
          <a:xfrm>
            <a:off x="8626428" y="3285037"/>
            <a:ext cx="2729683" cy="1938992"/>
          </a:xfrm>
          <a:prstGeom prst="rect">
            <a:avLst/>
          </a:prstGeom>
          <a:noFill/>
        </p:spPr>
        <p:txBody>
          <a:bodyPr wrap="square" rtlCol="0">
            <a:spAutoFit/>
          </a:bodyPr>
          <a:lstStyle/>
          <a:p>
            <a:r>
              <a:rPr lang="en-US" sz="2400" dirty="0"/>
              <a:t>We will use the previous scenario where the boom is at a 45 degree incline.</a:t>
            </a:r>
          </a:p>
        </p:txBody>
      </p:sp>
      <p:grpSp>
        <p:nvGrpSpPr>
          <p:cNvPr id="26" name="Group 25">
            <a:extLst>
              <a:ext uri="{FF2B5EF4-FFF2-40B4-BE49-F238E27FC236}">
                <a16:creationId xmlns:a16="http://schemas.microsoft.com/office/drawing/2014/main" id="{2F44B4C9-AEFB-44DE-AEF9-1D7239B8ECD6}"/>
              </a:ext>
            </a:extLst>
          </p:cNvPr>
          <p:cNvGrpSpPr/>
          <p:nvPr/>
        </p:nvGrpSpPr>
        <p:grpSpPr>
          <a:xfrm>
            <a:off x="3200400" y="584684"/>
            <a:ext cx="5811924" cy="5263079"/>
            <a:chOff x="3200400" y="584684"/>
            <a:chExt cx="5811924" cy="5263079"/>
          </a:xfrm>
        </p:grpSpPr>
        <p:sp>
          <p:nvSpPr>
            <p:cNvPr id="3" name="Rectangle 2">
              <a:extLst>
                <a:ext uri="{FF2B5EF4-FFF2-40B4-BE49-F238E27FC236}">
                  <a16:creationId xmlns:a16="http://schemas.microsoft.com/office/drawing/2014/main" id="{E3F329F4-38F9-4EAC-B1D0-BB570BCABE02}"/>
                </a:ext>
              </a:extLst>
            </p:cNvPr>
            <p:cNvSpPr/>
            <p:nvPr/>
          </p:nvSpPr>
          <p:spPr>
            <a:xfrm>
              <a:off x="3200400" y="4001894"/>
              <a:ext cx="2057400" cy="1035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1BCEB24-3D1E-4BBD-8896-99AFD611116B}"/>
                </a:ext>
              </a:extLst>
            </p:cNvPr>
            <p:cNvSpPr/>
            <p:nvPr/>
          </p:nvSpPr>
          <p:spPr>
            <a:xfrm rot="18891328">
              <a:off x="4205360" y="2684818"/>
              <a:ext cx="4435196"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EDA9974-C788-44C1-BA11-E39E5BA68331}"/>
                </a:ext>
              </a:extLst>
            </p:cNvPr>
            <p:cNvSpPr/>
            <p:nvPr/>
          </p:nvSpPr>
          <p:spPr>
            <a:xfrm>
              <a:off x="4768788" y="4299109"/>
              <a:ext cx="152400" cy="1380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2BFFD452-B0DB-4BB8-9787-F26BA0AE731D}"/>
                </a:ext>
              </a:extLst>
            </p:cNvPr>
            <p:cNvCxnSpPr/>
            <p:nvPr/>
          </p:nvCxnSpPr>
          <p:spPr>
            <a:xfrm>
              <a:off x="7896200" y="1475263"/>
              <a:ext cx="0" cy="86665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Flowchart: Or 6">
              <a:extLst>
                <a:ext uri="{FF2B5EF4-FFF2-40B4-BE49-F238E27FC236}">
                  <a16:creationId xmlns:a16="http://schemas.microsoft.com/office/drawing/2014/main" id="{53866775-1D13-4D79-B2D0-37BE7DD3F754}"/>
                </a:ext>
              </a:extLst>
            </p:cNvPr>
            <p:cNvSpPr/>
            <p:nvPr/>
          </p:nvSpPr>
          <p:spPr>
            <a:xfrm>
              <a:off x="6348028" y="2646203"/>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902AA99E-84C5-43F0-9395-7B53407FFEC6}"/>
                </a:ext>
              </a:extLst>
            </p:cNvPr>
            <p:cNvCxnSpPr/>
            <p:nvPr/>
          </p:nvCxnSpPr>
          <p:spPr>
            <a:xfrm>
              <a:off x="6495794" y="2974988"/>
              <a:ext cx="0" cy="65205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4923600-F9D4-45CC-A54A-AD9F9C164DEF}"/>
                </a:ext>
              </a:extLst>
            </p:cNvPr>
            <p:cNvCxnSpPr/>
            <p:nvPr/>
          </p:nvCxnSpPr>
          <p:spPr>
            <a:xfrm>
              <a:off x="4800600" y="4634968"/>
              <a:ext cx="0" cy="1206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99792C0-F2D1-43A2-8FA4-3E513B785BCF}"/>
                </a:ext>
              </a:extLst>
            </p:cNvPr>
            <p:cNvCxnSpPr/>
            <p:nvPr/>
          </p:nvCxnSpPr>
          <p:spPr>
            <a:xfrm>
              <a:off x="6600056" y="2874422"/>
              <a:ext cx="0" cy="24452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A496C0C-9D10-47D9-88E2-91F5FDBE786E}"/>
                </a:ext>
              </a:extLst>
            </p:cNvPr>
            <p:cNvCxnSpPr/>
            <p:nvPr/>
          </p:nvCxnSpPr>
          <p:spPr>
            <a:xfrm>
              <a:off x="4799856" y="5254419"/>
              <a:ext cx="720080"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6B2BAC-ACD6-4D26-9A49-E6EF37BDE5EE}"/>
                </a:ext>
              </a:extLst>
            </p:cNvPr>
            <p:cNvCxnSpPr/>
            <p:nvPr/>
          </p:nvCxnSpPr>
          <p:spPr>
            <a:xfrm flipH="1">
              <a:off x="6276020" y="5238118"/>
              <a:ext cx="324036"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C0DC1B4-5AB0-4EF5-BA59-4DE687452AF8}"/>
                </a:ext>
              </a:extLst>
            </p:cNvPr>
            <p:cNvSpPr txBox="1"/>
            <p:nvPr/>
          </p:nvSpPr>
          <p:spPr>
            <a:xfrm>
              <a:off x="5519937" y="5087199"/>
              <a:ext cx="741439" cy="369332"/>
            </a:xfrm>
            <a:prstGeom prst="rect">
              <a:avLst/>
            </a:prstGeom>
            <a:noFill/>
          </p:spPr>
          <p:txBody>
            <a:bodyPr wrap="square" rtlCol="0">
              <a:spAutoFit/>
            </a:bodyPr>
            <a:lstStyle/>
            <a:p>
              <a:r>
                <a:rPr lang="en-US" dirty="0"/>
                <a:t>1.4 ft</a:t>
              </a:r>
            </a:p>
          </p:txBody>
        </p:sp>
        <p:sp>
          <p:nvSpPr>
            <p:cNvPr id="15" name="Rounded Rectangle 13">
              <a:extLst>
                <a:ext uri="{FF2B5EF4-FFF2-40B4-BE49-F238E27FC236}">
                  <a16:creationId xmlns:a16="http://schemas.microsoft.com/office/drawing/2014/main" id="{7AA3550F-3CC8-4D06-BE8A-B9B1DE802540}"/>
                </a:ext>
              </a:extLst>
            </p:cNvPr>
            <p:cNvSpPr/>
            <p:nvPr/>
          </p:nvSpPr>
          <p:spPr>
            <a:xfrm>
              <a:off x="7608168" y="2341913"/>
              <a:ext cx="612068" cy="63307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Or 15">
              <a:extLst>
                <a:ext uri="{FF2B5EF4-FFF2-40B4-BE49-F238E27FC236}">
                  <a16:creationId xmlns:a16="http://schemas.microsoft.com/office/drawing/2014/main" id="{ADE11A57-D265-4C04-BF84-7F7441455DEF}"/>
                </a:ext>
              </a:extLst>
            </p:cNvPr>
            <p:cNvSpPr/>
            <p:nvPr/>
          </p:nvSpPr>
          <p:spPr>
            <a:xfrm>
              <a:off x="7752184" y="1244287"/>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6A40E7B5-8799-43B7-BD98-C725BB97D9AD}"/>
                </a:ext>
              </a:extLst>
            </p:cNvPr>
            <p:cNvCxnSpPr/>
            <p:nvPr/>
          </p:nvCxnSpPr>
          <p:spPr>
            <a:xfrm>
              <a:off x="8112224" y="1472506"/>
              <a:ext cx="0" cy="65205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6AEE546-670D-4AC1-B9F2-DF05FFDEE789}"/>
                </a:ext>
              </a:extLst>
            </p:cNvPr>
            <p:cNvCxnSpPr/>
            <p:nvPr/>
          </p:nvCxnSpPr>
          <p:spPr>
            <a:xfrm>
              <a:off x="7932204" y="1344853"/>
              <a:ext cx="0" cy="43007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6D84FCE-FD64-4CEF-B303-6BB6E7672395}"/>
                </a:ext>
              </a:extLst>
            </p:cNvPr>
            <p:cNvCxnSpPr/>
            <p:nvPr/>
          </p:nvCxnSpPr>
          <p:spPr>
            <a:xfrm flipH="1">
              <a:off x="7212124" y="5645652"/>
              <a:ext cx="720080"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14FCDBF-4BF8-4389-90C3-117C12DBBF28}"/>
                </a:ext>
              </a:extLst>
            </p:cNvPr>
            <p:cNvSpPr txBox="1"/>
            <p:nvPr/>
          </p:nvSpPr>
          <p:spPr>
            <a:xfrm>
              <a:off x="6309371" y="5478431"/>
              <a:ext cx="833400" cy="369332"/>
            </a:xfrm>
            <a:prstGeom prst="rect">
              <a:avLst/>
            </a:prstGeom>
            <a:noFill/>
          </p:spPr>
          <p:txBody>
            <a:bodyPr wrap="square" rtlCol="0">
              <a:spAutoFit/>
            </a:bodyPr>
            <a:lstStyle/>
            <a:p>
              <a:r>
                <a:rPr lang="en-US" dirty="0"/>
                <a:t>  2.8 ft</a:t>
              </a:r>
            </a:p>
          </p:txBody>
        </p:sp>
        <p:sp>
          <p:nvSpPr>
            <p:cNvPr id="21" name="TextBox 20">
              <a:extLst>
                <a:ext uri="{FF2B5EF4-FFF2-40B4-BE49-F238E27FC236}">
                  <a16:creationId xmlns:a16="http://schemas.microsoft.com/office/drawing/2014/main" id="{19889941-617A-41B2-8B50-70061F6CBF34}"/>
                </a:ext>
              </a:extLst>
            </p:cNvPr>
            <p:cNvSpPr txBox="1"/>
            <p:nvPr/>
          </p:nvSpPr>
          <p:spPr>
            <a:xfrm>
              <a:off x="8364252" y="2423964"/>
              <a:ext cx="648072" cy="334441"/>
            </a:xfrm>
            <a:prstGeom prst="rect">
              <a:avLst/>
            </a:prstGeom>
            <a:noFill/>
          </p:spPr>
          <p:txBody>
            <a:bodyPr wrap="square" rtlCol="0">
              <a:spAutoFit/>
            </a:bodyPr>
            <a:lstStyle/>
            <a:p>
              <a:r>
                <a:rPr lang="en-US" dirty="0"/>
                <a:t>5 </a:t>
              </a:r>
              <a:r>
                <a:rPr lang="en-US" dirty="0" err="1"/>
                <a:t>lbs</a:t>
              </a:r>
              <a:endParaRPr lang="en-US" dirty="0"/>
            </a:p>
          </p:txBody>
        </p:sp>
        <p:sp>
          <p:nvSpPr>
            <p:cNvPr id="22" name="TextBox 21">
              <a:extLst>
                <a:ext uri="{FF2B5EF4-FFF2-40B4-BE49-F238E27FC236}">
                  <a16:creationId xmlns:a16="http://schemas.microsoft.com/office/drawing/2014/main" id="{65530228-E5D6-41EE-9EC8-6CBF445F0C76}"/>
                </a:ext>
              </a:extLst>
            </p:cNvPr>
            <p:cNvSpPr txBox="1"/>
            <p:nvPr/>
          </p:nvSpPr>
          <p:spPr>
            <a:xfrm>
              <a:off x="6636060" y="2734519"/>
              <a:ext cx="941052" cy="334441"/>
            </a:xfrm>
            <a:prstGeom prst="rect">
              <a:avLst/>
            </a:prstGeom>
            <a:noFill/>
          </p:spPr>
          <p:txBody>
            <a:bodyPr wrap="square" rtlCol="0">
              <a:spAutoFit/>
            </a:bodyPr>
            <a:lstStyle/>
            <a:p>
              <a:r>
                <a:rPr lang="en-US" dirty="0"/>
                <a:t>2 </a:t>
              </a:r>
              <a:r>
                <a:rPr lang="en-US" dirty="0" err="1"/>
                <a:t>lbs</a:t>
              </a:r>
              <a:endParaRPr lang="en-US" dirty="0"/>
            </a:p>
          </p:txBody>
        </p:sp>
        <p:cxnSp>
          <p:nvCxnSpPr>
            <p:cNvPr id="23" name="Straight Connector 22">
              <a:extLst>
                <a:ext uri="{FF2B5EF4-FFF2-40B4-BE49-F238E27FC236}">
                  <a16:creationId xmlns:a16="http://schemas.microsoft.com/office/drawing/2014/main" id="{019AB689-5043-4900-BB59-BF773250D369}"/>
                </a:ext>
              </a:extLst>
            </p:cNvPr>
            <p:cNvCxnSpPr>
              <a:cxnSpLocks/>
            </p:cNvCxnSpPr>
            <p:nvPr/>
          </p:nvCxnSpPr>
          <p:spPr>
            <a:xfrm flipV="1">
              <a:off x="4844244" y="3717253"/>
              <a:ext cx="669655" cy="64929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03BDBFB-531D-4814-8E56-65B7048AB6C4}"/>
                </a:ext>
              </a:extLst>
            </p:cNvPr>
            <p:cNvCxnSpPr/>
            <p:nvPr/>
          </p:nvCxnSpPr>
          <p:spPr>
            <a:xfrm>
              <a:off x="4880248" y="4366549"/>
              <a:ext cx="121575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25" name="Freeform 21">
              <a:extLst>
                <a:ext uri="{FF2B5EF4-FFF2-40B4-BE49-F238E27FC236}">
                  <a16:creationId xmlns:a16="http://schemas.microsoft.com/office/drawing/2014/main" id="{DE48B2E3-3B7E-4F5D-8B9E-8BF997F62FD8}"/>
                </a:ext>
              </a:extLst>
            </p:cNvPr>
            <p:cNvSpPr/>
            <p:nvPr/>
          </p:nvSpPr>
          <p:spPr>
            <a:xfrm>
              <a:off x="5373223" y="3891276"/>
              <a:ext cx="247973" cy="456111"/>
            </a:xfrm>
            <a:custGeom>
              <a:avLst/>
              <a:gdLst>
                <a:gd name="connsiteX0" fmla="*/ 0 w 247973"/>
                <a:gd name="connsiteY0" fmla="*/ 0 h 503695"/>
                <a:gd name="connsiteX1" fmla="*/ 178230 w 247973"/>
                <a:gd name="connsiteY1" fmla="*/ 162732 h 503695"/>
                <a:gd name="connsiteX2" fmla="*/ 247973 w 247973"/>
                <a:gd name="connsiteY2" fmla="*/ 503695 h 503695"/>
              </a:gdLst>
              <a:ahLst/>
              <a:cxnLst>
                <a:cxn ang="0">
                  <a:pos x="connsiteX0" y="connsiteY0"/>
                </a:cxn>
                <a:cxn ang="0">
                  <a:pos x="connsiteX1" y="connsiteY1"/>
                </a:cxn>
                <a:cxn ang="0">
                  <a:pos x="connsiteX2" y="connsiteY2"/>
                </a:cxn>
              </a:cxnLst>
              <a:rect l="l" t="t" r="r" b="b"/>
              <a:pathLst>
                <a:path w="247973" h="503695">
                  <a:moveTo>
                    <a:pt x="0" y="0"/>
                  </a:moveTo>
                  <a:cubicBezTo>
                    <a:pt x="68450" y="39391"/>
                    <a:pt x="136901" y="78783"/>
                    <a:pt x="178230" y="162732"/>
                  </a:cubicBezTo>
                  <a:cubicBezTo>
                    <a:pt x="219559" y="246681"/>
                    <a:pt x="233766" y="375188"/>
                    <a:pt x="247973" y="503695"/>
                  </a:cubicBezTo>
                </a:path>
              </a:pathLst>
            </a:custGeom>
            <a:noFill/>
            <a:ln w="38100">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22EC4F1-6149-461B-9724-3DDC089D74A2}"/>
                </a:ext>
              </a:extLst>
            </p:cNvPr>
            <p:cNvSpPr txBox="1"/>
            <p:nvPr/>
          </p:nvSpPr>
          <p:spPr>
            <a:xfrm>
              <a:off x="5591944" y="3851756"/>
              <a:ext cx="941052" cy="369332"/>
            </a:xfrm>
            <a:prstGeom prst="rect">
              <a:avLst/>
            </a:prstGeom>
            <a:noFill/>
          </p:spPr>
          <p:txBody>
            <a:bodyPr wrap="square" rtlCol="0">
              <a:spAutoFit/>
            </a:bodyPr>
            <a:lstStyle/>
            <a:p>
              <a:r>
                <a:rPr lang="en-US" b="1" dirty="0">
                  <a:solidFill>
                    <a:srgbClr val="7030A0"/>
                  </a:solidFill>
                </a:rPr>
                <a:t>45 Deg</a:t>
              </a:r>
            </a:p>
          </p:txBody>
        </p:sp>
        <p:cxnSp>
          <p:nvCxnSpPr>
            <p:cNvPr id="38" name="Straight Connector 37">
              <a:extLst>
                <a:ext uri="{FF2B5EF4-FFF2-40B4-BE49-F238E27FC236}">
                  <a16:creationId xmlns:a16="http://schemas.microsoft.com/office/drawing/2014/main" id="{CC1837F6-292E-424E-AA88-ADE6147B2C41}"/>
                </a:ext>
              </a:extLst>
            </p:cNvPr>
            <p:cNvCxnSpPr>
              <a:cxnSpLocks/>
            </p:cNvCxnSpPr>
            <p:nvPr/>
          </p:nvCxnSpPr>
          <p:spPr>
            <a:xfrm>
              <a:off x="4799856" y="5645652"/>
              <a:ext cx="1509515"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1ACDCD7-FEB3-478D-A564-A00DEE241818}"/>
                </a:ext>
              </a:extLst>
            </p:cNvPr>
            <p:cNvCxnSpPr>
              <a:cxnSpLocks/>
            </p:cNvCxnSpPr>
            <p:nvPr/>
          </p:nvCxnSpPr>
          <p:spPr>
            <a:xfrm flipH="1">
              <a:off x="3575720" y="1988840"/>
              <a:ext cx="3456384" cy="18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E2D9D95C-A662-4F1A-BE5C-7C4982E390E3}"/>
                </a:ext>
              </a:extLst>
            </p:cNvPr>
            <p:cNvSpPr/>
            <p:nvPr/>
          </p:nvSpPr>
          <p:spPr>
            <a:xfrm>
              <a:off x="3390680" y="3761325"/>
              <a:ext cx="577696" cy="55804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Arrow Connector 41">
              <a:extLst>
                <a:ext uri="{FF2B5EF4-FFF2-40B4-BE49-F238E27FC236}">
                  <a16:creationId xmlns:a16="http://schemas.microsoft.com/office/drawing/2014/main" id="{A2C4DE96-4939-4FE7-92D2-D8BFD4DE123C}"/>
                </a:ext>
              </a:extLst>
            </p:cNvPr>
            <p:cNvCxnSpPr>
              <a:cxnSpLocks/>
            </p:cNvCxnSpPr>
            <p:nvPr/>
          </p:nvCxnSpPr>
          <p:spPr>
            <a:xfrm flipH="1">
              <a:off x="4645302" y="2646203"/>
              <a:ext cx="798046" cy="37501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FD376472-0F6D-4DEF-B608-4C76EAB8651D}"/>
                </a:ext>
              </a:extLst>
            </p:cNvPr>
            <p:cNvSpPr txBox="1"/>
            <p:nvPr/>
          </p:nvSpPr>
          <p:spPr>
            <a:xfrm>
              <a:off x="4296240" y="2382018"/>
              <a:ext cx="1147108" cy="369332"/>
            </a:xfrm>
            <a:prstGeom prst="rect">
              <a:avLst/>
            </a:prstGeom>
            <a:noFill/>
          </p:spPr>
          <p:txBody>
            <a:bodyPr wrap="square" rtlCol="0">
              <a:spAutoFit/>
            </a:bodyPr>
            <a:lstStyle/>
            <a:p>
              <a:r>
                <a:rPr lang="en-US" dirty="0"/>
                <a:t>Tension</a:t>
              </a:r>
            </a:p>
          </p:txBody>
        </p:sp>
        <p:sp>
          <p:nvSpPr>
            <p:cNvPr id="45" name="TextBox 44">
              <a:extLst>
                <a:ext uri="{FF2B5EF4-FFF2-40B4-BE49-F238E27FC236}">
                  <a16:creationId xmlns:a16="http://schemas.microsoft.com/office/drawing/2014/main" id="{CBC3B1FB-E588-4A1D-95C3-3737AF74069A}"/>
                </a:ext>
              </a:extLst>
            </p:cNvPr>
            <p:cNvSpPr txBox="1"/>
            <p:nvPr/>
          </p:nvSpPr>
          <p:spPr>
            <a:xfrm>
              <a:off x="6875877" y="1472506"/>
              <a:ext cx="416767" cy="461665"/>
            </a:xfrm>
            <a:prstGeom prst="rect">
              <a:avLst/>
            </a:prstGeom>
            <a:noFill/>
          </p:spPr>
          <p:txBody>
            <a:bodyPr wrap="square" rtlCol="0">
              <a:spAutoFit/>
            </a:bodyPr>
            <a:lstStyle/>
            <a:p>
              <a:r>
                <a:rPr lang="en-US" sz="2400" b="1" dirty="0"/>
                <a:t>A</a:t>
              </a:r>
            </a:p>
          </p:txBody>
        </p:sp>
      </p:grpSp>
    </p:spTree>
    <p:extLst>
      <p:ext uri="{BB962C8B-B14F-4D97-AF65-F5344CB8AC3E}">
        <p14:creationId xmlns:p14="http://schemas.microsoft.com/office/powerpoint/2010/main" val="299152578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0BA0F0-FD49-47FA-8D29-FB34AF44966D}"/>
              </a:ext>
            </a:extLst>
          </p:cNvPr>
          <p:cNvSpPr>
            <a:spLocks noGrp="1"/>
          </p:cNvSpPr>
          <p:nvPr>
            <p:ph type="sldNum" sz="quarter" idx="12"/>
          </p:nvPr>
        </p:nvSpPr>
        <p:spPr/>
        <p:txBody>
          <a:bodyPr/>
          <a:lstStyle/>
          <a:p>
            <a:fld id="{8D2F5A4B-4A13-479F-B760-CE9BE84513F2}" type="slidenum">
              <a:rPr lang="en-US" smtClean="0"/>
              <a:t>26</a:t>
            </a:fld>
            <a:endParaRPr lang="en-US"/>
          </a:p>
        </p:txBody>
      </p:sp>
      <p:sp>
        <p:nvSpPr>
          <p:cNvPr id="10" name="TextBox 9">
            <a:extLst>
              <a:ext uri="{FF2B5EF4-FFF2-40B4-BE49-F238E27FC236}">
                <a16:creationId xmlns:a16="http://schemas.microsoft.com/office/drawing/2014/main" id="{AEEE357F-FD1B-46D6-B7AB-B6EF1101EDBF}"/>
              </a:ext>
            </a:extLst>
          </p:cNvPr>
          <p:cNvSpPr txBox="1"/>
          <p:nvPr/>
        </p:nvSpPr>
        <p:spPr>
          <a:xfrm>
            <a:off x="870400" y="591530"/>
            <a:ext cx="5040560" cy="830997"/>
          </a:xfrm>
          <a:prstGeom prst="rect">
            <a:avLst/>
          </a:prstGeom>
          <a:noFill/>
        </p:spPr>
        <p:txBody>
          <a:bodyPr wrap="square" rtlCol="0">
            <a:spAutoFit/>
          </a:bodyPr>
          <a:lstStyle/>
          <a:p>
            <a:r>
              <a:rPr lang="en-US" sz="2400" dirty="0"/>
              <a:t>The lifting cable is attached at Point A which is 3.0 feet up the boom.</a:t>
            </a:r>
          </a:p>
        </p:txBody>
      </p:sp>
      <p:grpSp>
        <p:nvGrpSpPr>
          <p:cNvPr id="6" name="Group 5">
            <a:extLst>
              <a:ext uri="{FF2B5EF4-FFF2-40B4-BE49-F238E27FC236}">
                <a16:creationId xmlns:a16="http://schemas.microsoft.com/office/drawing/2014/main" id="{2935131A-F1BF-49AD-B3DA-4000D5201DB7}"/>
              </a:ext>
            </a:extLst>
          </p:cNvPr>
          <p:cNvGrpSpPr/>
          <p:nvPr/>
        </p:nvGrpSpPr>
        <p:grpSpPr>
          <a:xfrm>
            <a:off x="3200400" y="584684"/>
            <a:ext cx="5222912" cy="4833828"/>
            <a:chOff x="3200400" y="584684"/>
            <a:chExt cx="5222912" cy="4833828"/>
          </a:xfrm>
        </p:grpSpPr>
        <p:sp>
          <p:nvSpPr>
            <p:cNvPr id="3" name="Rectangle 2">
              <a:extLst>
                <a:ext uri="{FF2B5EF4-FFF2-40B4-BE49-F238E27FC236}">
                  <a16:creationId xmlns:a16="http://schemas.microsoft.com/office/drawing/2014/main" id="{E3F329F4-38F9-4EAC-B1D0-BB570BCABE02}"/>
                </a:ext>
              </a:extLst>
            </p:cNvPr>
            <p:cNvSpPr/>
            <p:nvPr/>
          </p:nvSpPr>
          <p:spPr>
            <a:xfrm>
              <a:off x="3200400" y="4001894"/>
              <a:ext cx="2057400" cy="1035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1BCEB24-3D1E-4BBD-8896-99AFD611116B}"/>
                </a:ext>
              </a:extLst>
            </p:cNvPr>
            <p:cNvSpPr/>
            <p:nvPr/>
          </p:nvSpPr>
          <p:spPr>
            <a:xfrm rot="18891328">
              <a:off x="4205360" y="2684818"/>
              <a:ext cx="4435196"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EDA9974-C788-44C1-BA11-E39E5BA68331}"/>
                </a:ext>
              </a:extLst>
            </p:cNvPr>
            <p:cNvSpPr/>
            <p:nvPr/>
          </p:nvSpPr>
          <p:spPr>
            <a:xfrm>
              <a:off x="4768788" y="4299109"/>
              <a:ext cx="152400" cy="1380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a:extLst>
                <a:ext uri="{FF2B5EF4-FFF2-40B4-BE49-F238E27FC236}">
                  <a16:creationId xmlns:a16="http://schemas.microsoft.com/office/drawing/2014/main" id="{53866775-1D13-4D79-B2D0-37BE7DD3F754}"/>
                </a:ext>
              </a:extLst>
            </p:cNvPr>
            <p:cNvSpPr/>
            <p:nvPr/>
          </p:nvSpPr>
          <p:spPr>
            <a:xfrm>
              <a:off x="6348028" y="2646203"/>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Or 15">
              <a:extLst>
                <a:ext uri="{FF2B5EF4-FFF2-40B4-BE49-F238E27FC236}">
                  <a16:creationId xmlns:a16="http://schemas.microsoft.com/office/drawing/2014/main" id="{ADE11A57-D265-4C04-BF84-7F7441455DEF}"/>
                </a:ext>
              </a:extLst>
            </p:cNvPr>
            <p:cNvSpPr/>
            <p:nvPr/>
          </p:nvSpPr>
          <p:spPr>
            <a:xfrm>
              <a:off x="7752184" y="1244287"/>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DF004FEB-0D82-4F2C-A040-0E73D5590655}"/>
                </a:ext>
              </a:extLst>
            </p:cNvPr>
            <p:cNvCxnSpPr>
              <a:cxnSpLocks/>
            </p:cNvCxnSpPr>
            <p:nvPr/>
          </p:nvCxnSpPr>
          <p:spPr>
            <a:xfrm flipH="1">
              <a:off x="3575720" y="1988840"/>
              <a:ext cx="3456384" cy="18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60F94E4-0106-47E9-A5FF-82B26BB1FFFE}"/>
                </a:ext>
              </a:extLst>
            </p:cNvPr>
            <p:cNvCxnSpPr>
              <a:cxnSpLocks/>
            </p:cNvCxnSpPr>
            <p:nvPr/>
          </p:nvCxnSpPr>
          <p:spPr>
            <a:xfrm flipH="1" flipV="1">
              <a:off x="3647728" y="2160571"/>
              <a:ext cx="31800" cy="1808489"/>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E30DF1F-AE7A-40BF-8E58-BE5A2559ECE1}"/>
                </a:ext>
              </a:extLst>
            </p:cNvPr>
            <p:cNvCxnSpPr>
              <a:cxnSpLocks/>
            </p:cNvCxnSpPr>
            <p:nvPr/>
          </p:nvCxnSpPr>
          <p:spPr>
            <a:xfrm flipH="1">
              <a:off x="3679528" y="3746598"/>
              <a:ext cx="1465314" cy="643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E2D9D95C-A662-4F1A-BE5C-7C4982E390E3}"/>
                </a:ext>
              </a:extLst>
            </p:cNvPr>
            <p:cNvSpPr/>
            <p:nvPr/>
          </p:nvSpPr>
          <p:spPr>
            <a:xfrm>
              <a:off x="3390680" y="3761325"/>
              <a:ext cx="577696" cy="55804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55BBF689-FD3D-44CB-9408-10908F0BECB9}"/>
                </a:ext>
              </a:extLst>
            </p:cNvPr>
            <p:cNvSpPr txBox="1"/>
            <p:nvPr/>
          </p:nvSpPr>
          <p:spPr>
            <a:xfrm>
              <a:off x="4326856" y="3284984"/>
              <a:ext cx="941052" cy="369332"/>
            </a:xfrm>
            <a:prstGeom prst="rect">
              <a:avLst/>
            </a:prstGeom>
            <a:noFill/>
          </p:spPr>
          <p:txBody>
            <a:bodyPr wrap="square" rtlCol="0">
              <a:spAutoFit/>
            </a:bodyPr>
            <a:lstStyle/>
            <a:p>
              <a:r>
                <a:rPr lang="en-US" b="1" dirty="0">
                  <a:solidFill>
                    <a:srgbClr val="7030A0"/>
                  </a:solidFill>
                </a:rPr>
                <a:t>30 Deg</a:t>
              </a:r>
            </a:p>
          </p:txBody>
        </p:sp>
        <p:sp>
          <p:nvSpPr>
            <p:cNvPr id="32" name="Freeform 21">
              <a:extLst>
                <a:ext uri="{FF2B5EF4-FFF2-40B4-BE49-F238E27FC236}">
                  <a16:creationId xmlns:a16="http://schemas.microsoft.com/office/drawing/2014/main" id="{88A3A76C-E58C-4A09-A128-B7C5BC316333}"/>
                </a:ext>
              </a:extLst>
            </p:cNvPr>
            <p:cNvSpPr/>
            <p:nvPr/>
          </p:nvSpPr>
          <p:spPr>
            <a:xfrm rot="941469">
              <a:off x="4207095" y="3454697"/>
              <a:ext cx="226707" cy="266204"/>
            </a:xfrm>
            <a:custGeom>
              <a:avLst/>
              <a:gdLst>
                <a:gd name="connsiteX0" fmla="*/ 0 w 247973"/>
                <a:gd name="connsiteY0" fmla="*/ 0 h 503695"/>
                <a:gd name="connsiteX1" fmla="*/ 178230 w 247973"/>
                <a:gd name="connsiteY1" fmla="*/ 162732 h 503695"/>
                <a:gd name="connsiteX2" fmla="*/ 247973 w 247973"/>
                <a:gd name="connsiteY2" fmla="*/ 503695 h 503695"/>
              </a:gdLst>
              <a:ahLst/>
              <a:cxnLst>
                <a:cxn ang="0">
                  <a:pos x="connsiteX0" y="connsiteY0"/>
                </a:cxn>
                <a:cxn ang="0">
                  <a:pos x="connsiteX1" y="connsiteY1"/>
                </a:cxn>
                <a:cxn ang="0">
                  <a:pos x="connsiteX2" y="connsiteY2"/>
                </a:cxn>
              </a:cxnLst>
              <a:rect l="l" t="t" r="r" b="b"/>
              <a:pathLst>
                <a:path w="247973" h="503695">
                  <a:moveTo>
                    <a:pt x="0" y="0"/>
                  </a:moveTo>
                  <a:cubicBezTo>
                    <a:pt x="68450" y="39391"/>
                    <a:pt x="136901" y="78783"/>
                    <a:pt x="178230" y="162732"/>
                  </a:cubicBezTo>
                  <a:cubicBezTo>
                    <a:pt x="219559" y="246681"/>
                    <a:pt x="233766" y="375188"/>
                    <a:pt x="247973" y="503695"/>
                  </a:cubicBezTo>
                </a:path>
              </a:pathLst>
            </a:custGeom>
            <a:noFill/>
            <a:ln w="38100">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0">
              <a:extLst>
                <a:ext uri="{FF2B5EF4-FFF2-40B4-BE49-F238E27FC236}">
                  <a16:creationId xmlns:a16="http://schemas.microsoft.com/office/drawing/2014/main" id="{1A6B2E1C-451B-4FB9-9849-7CFADADAC217}"/>
                </a:ext>
              </a:extLst>
            </p:cNvPr>
            <p:cNvSpPr/>
            <p:nvPr/>
          </p:nvSpPr>
          <p:spPr>
            <a:xfrm rot="2164028" flipH="1">
              <a:off x="4452390" y="3957637"/>
              <a:ext cx="834368" cy="803598"/>
            </a:xfrm>
            <a:custGeom>
              <a:avLst/>
              <a:gdLst>
                <a:gd name="connsiteX0" fmla="*/ 175846 w 800540"/>
                <a:gd name="connsiteY0" fmla="*/ 723894 h 794060"/>
                <a:gd name="connsiteX1" fmla="*/ 545123 w 800540"/>
                <a:gd name="connsiteY1" fmla="*/ 785441 h 794060"/>
                <a:gd name="connsiteX2" fmla="*/ 791308 w 800540"/>
                <a:gd name="connsiteY2" fmla="*/ 556841 h 794060"/>
                <a:gd name="connsiteX3" fmla="*/ 729762 w 800540"/>
                <a:gd name="connsiteY3" fmla="*/ 249110 h 794060"/>
                <a:gd name="connsiteX4" fmla="*/ 553915 w 800540"/>
                <a:gd name="connsiteY4" fmla="*/ 55679 h 794060"/>
                <a:gd name="connsiteX5" fmla="*/ 228600 w 800540"/>
                <a:gd name="connsiteY5" fmla="*/ 11717 h 794060"/>
                <a:gd name="connsiteX6" fmla="*/ 0 w 800540"/>
                <a:gd name="connsiteY6" fmla="*/ 240317 h 794060"/>
                <a:gd name="connsiteX0" fmla="*/ 175846 w 808155"/>
                <a:gd name="connsiteY0" fmla="*/ 723313 h 793479"/>
                <a:gd name="connsiteX1" fmla="*/ 545123 w 808155"/>
                <a:gd name="connsiteY1" fmla="*/ 784860 h 793479"/>
                <a:gd name="connsiteX2" fmla="*/ 791308 w 808155"/>
                <a:gd name="connsiteY2" fmla="*/ 556260 h 793479"/>
                <a:gd name="connsiteX3" fmla="*/ 760759 w 808155"/>
                <a:gd name="connsiteY3" fmla="*/ 225281 h 793479"/>
                <a:gd name="connsiteX4" fmla="*/ 553915 w 808155"/>
                <a:gd name="connsiteY4" fmla="*/ 55098 h 793479"/>
                <a:gd name="connsiteX5" fmla="*/ 228600 w 808155"/>
                <a:gd name="connsiteY5" fmla="*/ 11136 h 793479"/>
                <a:gd name="connsiteX6" fmla="*/ 0 w 808155"/>
                <a:gd name="connsiteY6" fmla="*/ 239736 h 793479"/>
                <a:gd name="connsiteX0" fmla="*/ 175846 w 808155"/>
                <a:gd name="connsiteY0" fmla="*/ 733432 h 803598"/>
                <a:gd name="connsiteX1" fmla="*/ 545123 w 808155"/>
                <a:gd name="connsiteY1" fmla="*/ 794979 h 803598"/>
                <a:gd name="connsiteX2" fmla="*/ 791308 w 808155"/>
                <a:gd name="connsiteY2" fmla="*/ 566379 h 803598"/>
                <a:gd name="connsiteX3" fmla="*/ 760759 w 808155"/>
                <a:gd name="connsiteY3" fmla="*/ 235400 h 803598"/>
                <a:gd name="connsiteX4" fmla="*/ 553915 w 808155"/>
                <a:gd name="connsiteY4" fmla="*/ 34221 h 803598"/>
                <a:gd name="connsiteX5" fmla="*/ 228600 w 808155"/>
                <a:gd name="connsiteY5" fmla="*/ 21255 h 803598"/>
                <a:gd name="connsiteX6" fmla="*/ 0 w 808155"/>
                <a:gd name="connsiteY6" fmla="*/ 249855 h 803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8155" h="803598">
                  <a:moveTo>
                    <a:pt x="175846" y="733432"/>
                  </a:moveTo>
                  <a:cubicBezTo>
                    <a:pt x="309196" y="778126"/>
                    <a:pt x="442546" y="822821"/>
                    <a:pt x="545123" y="794979"/>
                  </a:cubicBezTo>
                  <a:cubicBezTo>
                    <a:pt x="647700" y="767137"/>
                    <a:pt x="755369" y="659642"/>
                    <a:pt x="791308" y="566379"/>
                  </a:cubicBezTo>
                  <a:cubicBezTo>
                    <a:pt x="827247" y="473116"/>
                    <a:pt x="800325" y="324093"/>
                    <a:pt x="760759" y="235400"/>
                  </a:cubicBezTo>
                  <a:cubicBezTo>
                    <a:pt x="721194" y="146707"/>
                    <a:pt x="642608" y="69912"/>
                    <a:pt x="553915" y="34221"/>
                  </a:cubicBezTo>
                  <a:cubicBezTo>
                    <a:pt x="465222" y="-1470"/>
                    <a:pt x="320919" y="-14684"/>
                    <a:pt x="228600" y="21255"/>
                  </a:cubicBezTo>
                  <a:cubicBezTo>
                    <a:pt x="136281" y="57194"/>
                    <a:pt x="68140" y="150941"/>
                    <a:pt x="0" y="249855"/>
                  </a:cubicBezTo>
                </a:path>
              </a:pathLst>
            </a:custGeom>
            <a:noFill/>
            <a:ln w="57150">
              <a:solidFill>
                <a:srgbClr val="FF0000"/>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B52BFF3F-1A7F-4FFB-8D98-D9323B6BBE77}"/>
                </a:ext>
              </a:extLst>
            </p:cNvPr>
            <p:cNvSpPr txBox="1"/>
            <p:nvPr/>
          </p:nvSpPr>
          <p:spPr>
            <a:xfrm>
              <a:off x="4272744" y="4987625"/>
              <a:ext cx="4150568" cy="430887"/>
            </a:xfrm>
            <a:prstGeom prst="rect">
              <a:avLst/>
            </a:prstGeom>
            <a:noFill/>
          </p:spPr>
          <p:txBody>
            <a:bodyPr wrap="square" rtlCol="0">
              <a:spAutoFit/>
            </a:bodyPr>
            <a:lstStyle/>
            <a:p>
              <a:r>
                <a:rPr lang="en-US" sz="2200" b="1" dirty="0"/>
                <a:t>Moment</a:t>
              </a:r>
              <a:r>
                <a:rPr lang="en-US" sz="2200" b="1" baseline="-25000" dirty="0"/>
                <a:t>Load</a:t>
              </a:r>
              <a:r>
                <a:rPr lang="en-US" sz="2200" dirty="0"/>
                <a:t>  =   </a:t>
              </a:r>
              <a:r>
                <a:rPr lang="en-US" sz="2200" b="1" dirty="0">
                  <a:solidFill>
                    <a:srgbClr val="FF0000"/>
                  </a:solidFill>
                </a:rPr>
                <a:t>16.8 ft*</a:t>
              </a:r>
              <a:r>
                <a:rPr lang="en-US" sz="2200" b="1" dirty="0" err="1">
                  <a:solidFill>
                    <a:srgbClr val="FF0000"/>
                  </a:solidFill>
                </a:rPr>
                <a:t>lbs</a:t>
              </a:r>
              <a:r>
                <a:rPr lang="en-US" sz="2200" b="1" dirty="0">
                  <a:solidFill>
                    <a:srgbClr val="FF0000"/>
                  </a:solidFill>
                </a:rPr>
                <a:t>      </a:t>
              </a:r>
            </a:p>
          </p:txBody>
        </p:sp>
        <p:sp>
          <p:nvSpPr>
            <p:cNvPr id="9" name="Left Brace 8">
              <a:extLst>
                <a:ext uri="{FF2B5EF4-FFF2-40B4-BE49-F238E27FC236}">
                  <a16:creationId xmlns:a16="http://schemas.microsoft.com/office/drawing/2014/main" id="{68F818AB-4DFB-4355-B49E-F7C1BC1CB987}"/>
                </a:ext>
              </a:extLst>
            </p:cNvPr>
            <p:cNvSpPr/>
            <p:nvPr/>
          </p:nvSpPr>
          <p:spPr>
            <a:xfrm rot="13528982">
              <a:off x="5968796" y="2124165"/>
              <a:ext cx="990516" cy="3144031"/>
            </a:xfrm>
            <a:prstGeom prst="leftBrace">
              <a:avLst>
                <a:gd name="adj1" fmla="val 30227"/>
                <a:gd name="adj2" fmla="val 49633"/>
              </a:avLst>
            </a:pr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3BF8FFFB-3AB2-4011-A8F2-892263282AA8}"/>
                </a:ext>
              </a:extLst>
            </p:cNvPr>
            <p:cNvSpPr txBox="1"/>
            <p:nvPr/>
          </p:nvSpPr>
          <p:spPr>
            <a:xfrm>
              <a:off x="6859727" y="3824110"/>
              <a:ext cx="941052" cy="369332"/>
            </a:xfrm>
            <a:prstGeom prst="rect">
              <a:avLst/>
            </a:prstGeom>
            <a:noFill/>
          </p:spPr>
          <p:txBody>
            <a:bodyPr wrap="square" rtlCol="0">
              <a:spAutoFit/>
            </a:bodyPr>
            <a:lstStyle/>
            <a:p>
              <a:r>
                <a:rPr lang="en-US" dirty="0"/>
                <a:t>3.0 Ft</a:t>
              </a:r>
            </a:p>
          </p:txBody>
        </p:sp>
        <p:sp>
          <p:nvSpPr>
            <p:cNvPr id="37" name="TextBox 36">
              <a:extLst>
                <a:ext uri="{FF2B5EF4-FFF2-40B4-BE49-F238E27FC236}">
                  <a16:creationId xmlns:a16="http://schemas.microsoft.com/office/drawing/2014/main" id="{A4A42F7B-3872-41B3-8553-D29491A8C2E9}"/>
                </a:ext>
              </a:extLst>
            </p:cNvPr>
            <p:cNvSpPr txBox="1"/>
            <p:nvPr/>
          </p:nvSpPr>
          <p:spPr>
            <a:xfrm>
              <a:off x="6875877" y="1472506"/>
              <a:ext cx="416767" cy="461665"/>
            </a:xfrm>
            <a:prstGeom prst="rect">
              <a:avLst/>
            </a:prstGeom>
            <a:noFill/>
          </p:spPr>
          <p:txBody>
            <a:bodyPr wrap="square" rtlCol="0">
              <a:spAutoFit/>
            </a:bodyPr>
            <a:lstStyle/>
            <a:p>
              <a:r>
                <a:rPr lang="en-US" sz="2400" b="1" dirty="0"/>
                <a:t>A</a:t>
              </a:r>
            </a:p>
          </p:txBody>
        </p:sp>
      </p:grpSp>
    </p:spTree>
    <p:extLst>
      <p:ext uri="{BB962C8B-B14F-4D97-AF65-F5344CB8AC3E}">
        <p14:creationId xmlns:p14="http://schemas.microsoft.com/office/powerpoint/2010/main" val="3228970435"/>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0BA0F0-FD49-47FA-8D29-FB34AF44966D}"/>
              </a:ext>
            </a:extLst>
          </p:cNvPr>
          <p:cNvSpPr>
            <a:spLocks noGrp="1"/>
          </p:cNvSpPr>
          <p:nvPr>
            <p:ph type="sldNum" sz="quarter" idx="12"/>
          </p:nvPr>
        </p:nvSpPr>
        <p:spPr/>
        <p:txBody>
          <a:bodyPr/>
          <a:lstStyle/>
          <a:p>
            <a:fld id="{8D2F5A4B-4A13-479F-B760-CE9BE84513F2}" type="slidenum">
              <a:rPr lang="en-US" smtClean="0"/>
              <a:t>27</a:t>
            </a:fld>
            <a:endParaRPr lang="en-US"/>
          </a:p>
        </p:txBody>
      </p:sp>
      <p:sp>
        <p:nvSpPr>
          <p:cNvPr id="45" name="TextBox 44">
            <a:extLst>
              <a:ext uri="{FF2B5EF4-FFF2-40B4-BE49-F238E27FC236}">
                <a16:creationId xmlns:a16="http://schemas.microsoft.com/office/drawing/2014/main" id="{CBAD5003-5401-41C8-B145-6F857ABEE850}"/>
              </a:ext>
            </a:extLst>
          </p:cNvPr>
          <p:cNvSpPr txBox="1"/>
          <p:nvPr/>
        </p:nvSpPr>
        <p:spPr>
          <a:xfrm>
            <a:off x="637931" y="341654"/>
            <a:ext cx="4968902" cy="1569660"/>
          </a:xfrm>
          <a:prstGeom prst="rect">
            <a:avLst/>
          </a:prstGeom>
          <a:noFill/>
        </p:spPr>
        <p:txBody>
          <a:bodyPr wrap="square" rtlCol="0">
            <a:spAutoFit/>
          </a:bodyPr>
          <a:lstStyle/>
          <a:p>
            <a:r>
              <a:rPr lang="en-US" sz="2400" b="1" dirty="0"/>
              <a:t>Step 1 </a:t>
            </a:r>
            <a:r>
              <a:rPr lang="en-US" sz="2400" dirty="0"/>
              <a:t>– determine the force that is needed at Point A to counteract the 16.8 ft*</a:t>
            </a:r>
            <a:r>
              <a:rPr lang="en-US" sz="2400" dirty="0" err="1"/>
              <a:t>lb</a:t>
            </a:r>
            <a:r>
              <a:rPr lang="en-US" sz="2400" dirty="0"/>
              <a:t> moment created by the loads.</a:t>
            </a:r>
          </a:p>
        </p:txBody>
      </p:sp>
      <p:sp>
        <p:nvSpPr>
          <p:cNvPr id="46" name="TextBox 45">
            <a:extLst>
              <a:ext uri="{FF2B5EF4-FFF2-40B4-BE49-F238E27FC236}">
                <a16:creationId xmlns:a16="http://schemas.microsoft.com/office/drawing/2014/main" id="{F4D0C086-8870-442B-9F36-0393C98E8036}"/>
              </a:ext>
            </a:extLst>
          </p:cNvPr>
          <p:cNvSpPr txBox="1"/>
          <p:nvPr/>
        </p:nvSpPr>
        <p:spPr>
          <a:xfrm>
            <a:off x="919318" y="5586335"/>
            <a:ext cx="10274520" cy="830997"/>
          </a:xfrm>
          <a:prstGeom prst="rect">
            <a:avLst/>
          </a:prstGeom>
          <a:noFill/>
        </p:spPr>
        <p:txBody>
          <a:bodyPr wrap="square" rtlCol="0">
            <a:spAutoFit/>
          </a:bodyPr>
          <a:lstStyle/>
          <a:p>
            <a:r>
              <a:rPr lang="en-US" sz="2400" dirty="0"/>
              <a:t>For this step, the force at Point A is assumed to be  perpendicular to the boom as shown by the red arrow.</a:t>
            </a:r>
          </a:p>
        </p:txBody>
      </p:sp>
      <p:grpSp>
        <p:nvGrpSpPr>
          <p:cNvPr id="6" name="Group 5">
            <a:extLst>
              <a:ext uri="{FF2B5EF4-FFF2-40B4-BE49-F238E27FC236}">
                <a16:creationId xmlns:a16="http://schemas.microsoft.com/office/drawing/2014/main" id="{C753B23C-57E9-44B3-90FB-6E30847A828B}"/>
              </a:ext>
            </a:extLst>
          </p:cNvPr>
          <p:cNvGrpSpPr/>
          <p:nvPr/>
        </p:nvGrpSpPr>
        <p:grpSpPr>
          <a:xfrm>
            <a:off x="3200400" y="584684"/>
            <a:ext cx="5222912" cy="4833828"/>
            <a:chOff x="3200400" y="584684"/>
            <a:chExt cx="5222912" cy="4833828"/>
          </a:xfrm>
        </p:grpSpPr>
        <p:sp>
          <p:nvSpPr>
            <p:cNvPr id="3" name="Rectangle 2">
              <a:extLst>
                <a:ext uri="{FF2B5EF4-FFF2-40B4-BE49-F238E27FC236}">
                  <a16:creationId xmlns:a16="http://schemas.microsoft.com/office/drawing/2014/main" id="{E3F329F4-38F9-4EAC-B1D0-BB570BCABE02}"/>
                </a:ext>
              </a:extLst>
            </p:cNvPr>
            <p:cNvSpPr/>
            <p:nvPr/>
          </p:nvSpPr>
          <p:spPr>
            <a:xfrm>
              <a:off x="3200400" y="4001894"/>
              <a:ext cx="2057400" cy="1035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1BCEB24-3D1E-4BBD-8896-99AFD611116B}"/>
                </a:ext>
              </a:extLst>
            </p:cNvPr>
            <p:cNvSpPr/>
            <p:nvPr/>
          </p:nvSpPr>
          <p:spPr>
            <a:xfrm rot="18891328">
              <a:off x="4205360" y="2684818"/>
              <a:ext cx="4435196"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EDA9974-C788-44C1-BA11-E39E5BA68331}"/>
                </a:ext>
              </a:extLst>
            </p:cNvPr>
            <p:cNvSpPr/>
            <p:nvPr/>
          </p:nvSpPr>
          <p:spPr>
            <a:xfrm>
              <a:off x="4768788" y="4299109"/>
              <a:ext cx="152400" cy="1380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a:extLst>
                <a:ext uri="{FF2B5EF4-FFF2-40B4-BE49-F238E27FC236}">
                  <a16:creationId xmlns:a16="http://schemas.microsoft.com/office/drawing/2014/main" id="{53866775-1D13-4D79-B2D0-37BE7DD3F754}"/>
                </a:ext>
              </a:extLst>
            </p:cNvPr>
            <p:cNvSpPr/>
            <p:nvPr/>
          </p:nvSpPr>
          <p:spPr>
            <a:xfrm>
              <a:off x="6348028" y="2646203"/>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Or 15">
              <a:extLst>
                <a:ext uri="{FF2B5EF4-FFF2-40B4-BE49-F238E27FC236}">
                  <a16:creationId xmlns:a16="http://schemas.microsoft.com/office/drawing/2014/main" id="{ADE11A57-D265-4C04-BF84-7F7441455DEF}"/>
                </a:ext>
              </a:extLst>
            </p:cNvPr>
            <p:cNvSpPr/>
            <p:nvPr/>
          </p:nvSpPr>
          <p:spPr>
            <a:xfrm>
              <a:off x="7752184" y="1244287"/>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67729DD6-1D24-4E1F-89FC-5D071B23EBC7}"/>
                </a:ext>
              </a:extLst>
            </p:cNvPr>
            <p:cNvCxnSpPr>
              <a:cxnSpLocks/>
            </p:cNvCxnSpPr>
            <p:nvPr/>
          </p:nvCxnSpPr>
          <p:spPr>
            <a:xfrm flipH="1" flipV="1">
              <a:off x="6388679" y="1346317"/>
              <a:ext cx="615939" cy="65186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Freeform 30">
              <a:extLst>
                <a:ext uri="{FF2B5EF4-FFF2-40B4-BE49-F238E27FC236}">
                  <a16:creationId xmlns:a16="http://schemas.microsoft.com/office/drawing/2014/main" id="{7D35B1BF-C92F-436F-A640-294C4C7FD40F}"/>
                </a:ext>
              </a:extLst>
            </p:cNvPr>
            <p:cNvSpPr/>
            <p:nvPr/>
          </p:nvSpPr>
          <p:spPr>
            <a:xfrm rot="2164028" flipH="1">
              <a:off x="4452390" y="3957637"/>
              <a:ext cx="834368" cy="803598"/>
            </a:xfrm>
            <a:custGeom>
              <a:avLst/>
              <a:gdLst>
                <a:gd name="connsiteX0" fmla="*/ 175846 w 800540"/>
                <a:gd name="connsiteY0" fmla="*/ 723894 h 794060"/>
                <a:gd name="connsiteX1" fmla="*/ 545123 w 800540"/>
                <a:gd name="connsiteY1" fmla="*/ 785441 h 794060"/>
                <a:gd name="connsiteX2" fmla="*/ 791308 w 800540"/>
                <a:gd name="connsiteY2" fmla="*/ 556841 h 794060"/>
                <a:gd name="connsiteX3" fmla="*/ 729762 w 800540"/>
                <a:gd name="connsiteY3" fmla="*/ 249110 h 794060"/>
                <a:gd name="connsiteX4" fmla="*/ 553915 w 800540"/>
                <a:gd name="connsiteY4" fmla="*/ 55679 h 794060"/>
                <a:gd name="connsiteX5" fmla="*/ 228600 w 800540"/>
                <a:gd name="connsiteY5" fmla="*/ 11717 h 794060"/>
                <a:gd name="connsiteX6" fmla="*/ 0 w 800540"/>
                <a:gd name="connsiteY6" fmla="*/ 240317 h 794060"/>
                <a:gd name="connsiteX0" fmla="*/ 175846 w 808155"/>
                <a:gd name="connsiteY0" fmla="*/ 723313 h 793479"/>
                <a:gd name="connsiteX1" fmla="*/ 545123 w 808155"/>
                <a:gd name="connsiteY1" fmla="*/ 784860 h 793479"/>
                <a:gd name="connsiteX2" fmla="*/ 791308 w 808155"/>
                <a:gd name="connsiteY2" fmla="*/ 556260 h 793479"/>
                <a:gd name="connsiteX3" fmla="*/ 760759 w 808155"/>
                <a:gd name="connsiteY3" fmla="*/ 225281 h 793479"/>
                <a:gd name="connsiteX4" fmla="*/ 553915 w 808155"/>
                <a:gd name="connsiteY4" fmla="*/ 55098 h 793479"/>
                <a:gd name="connsiteX5" fmla="*/ 228600 w 808155"/>
                <a:gd name="connsiteY5" fmla="*/ 11136 h 793479"/>
                <a:gd name="connsiteX6" fmla="*/ 0 w 808155"/>
                <a:gd name="connsiteY6" fmla="*/ 239736 h 793479"/>
                <a:gd name="connsiteX0" fmla="*/ 175846 w 808155"/>
                <a:gd name="connsiteY0" fmla="*/ 733432 h 803598"/>
                <a:gd name="connsiteX1" fmla="*/ 545123 w 808155"/>
                <a:gd name="connsiteY1" fmla="*/ 794979 h 803598"/>
                <a:gd name="connsiteX2" fmla="*/ 791308 w 808155"/>
                <a:gd name="connsiteY2" fmla="*/ 566379 h 803598"/>
                <a:gd name="connsiteX3" fmla="*/ 760759 w 808155"/>
                <a:gd name="connsiteY3" fmla="*/ 235400 h 803598"/>
                <a:gd name="connsiteX4" fmla="*/ 553915 w 808155"/>
                <a:gd name="connsiteY4" fmla="*/ 34221 h 803598"/>
                <a:gd name="connsiteX5" fmla="*/ 228600 w 808155"/>
                <a:gd name="connsiteY5" fmla="*/ 21255 h 803598"/>
                <a:gd name="connsiteX6" fmla="*/ 0 w 808155"/>
                <a:gd name="connsiteY6" fmla="*/ 249855 h 803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8155" h="803598">
                  <a:moveTo>
                    <a:pt x="175846" y="733432"/>
                  </a:moveTo>
                  <a:cubicBezTo>
                    <a:pt x="309196" y="778126"/>
                    <a:pt x="442546" y="822821"/>
                    <a:pt x="545123" y="794979"/>
                  </a:cubicBezTo>
                  <a:cubicBezTo>
                    <a:pt x="647700" y="767137"/>
                    <a:pt x="755369" y="659642"/>
                    <a:pt x="791308" y="566379"/>
                  </a:cubicBezTo>
                  <a:cubicBezTo>
                    <a:pt x="827247" y="473116"/>
                    <a:pt x="800325" y="324093"/>
                    <a:pt x="760759" y="235400"/>
                  </a:cubicBezTo>
                  <a:cubicBezTo>
                    <a:pt x="721194" y="146707"/>
                    <a:pt x="642608" y="69912"/>
                    <a:pt x="553915" y="34221"/>
                  </a:cubicBezTo>
                  <a:cubicBezTo>
                    <a:pt x="465222" y="-1470"/>
                    <a:pt x="320919" y="-14684"/>
                    <a:pt x="228600" y="21255"/>
                  </a:cubicBezTo>
                  <a:cubicBezTo>
                    <a:pt x="136281" y="57194"/>
                    <a:pt x="68140" y="150941"/>
                    <a:pt x="0" y="249855"/>
                  </a:cubicBezTo>
                </a:path>
              </a:pathLst>
            </a:custGeom>
            <a:noFill/>
            <a:ln w="57150">
              <a:solidFill>
                <a:srgbClr val="FF0000"/>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05FD7719-3B72-4915-9CFC-F0C392122B61}"/>
                </a:ext>
              </a:extLst>
            </p:cNvPr>
            <p:cNvCxnSpPr>
              <a:cxnSpLocks/>
            </p:cNvCxnSpPr>
            <p:nvPr/>
          </p:nvCxnSpPr>
          <p:spPr>
            <a:xfrm flipH="1">
              <a:off x="3575720" y="1988840"/>
              <a:ext cx="3456384" cy="18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86FA590-4955-49D2-907E-1AF70E97C14A}"/>
                </a:ext>
              </a:extLst>
            </p:cNvPr>
            <p:cNvSpPr txBox="1"/>
            <p:nvPr/>
          </p:nvSpPr>
          <p:spPr>
            <a:xfrm>
              <a:off x="6875877" y="1472506"/>
              <a:ext cx="416767" cy="461665"/>
            </a:xfrm>
            <a:prstGeom prst="rect">
              <a:avLst/>
            </a:prstGeom>
            <a:noFill/>
          </p:spPr>
          <p:txBody>
            <a:bodyPr wrap="square" rtlCol="0">
              <a:spAutoFit/>
            </a:bodyPr>
            <a:lstStyle/>
            <a:p>
              <a:r>
                <a:rPr lang="en-US" sz="2400" b="1" dirty="0"/>
                <a:t>A</a:t>
              </a:r>
            </a:p>
          </p:txBody>
        </p:sp>
        <p:cxnSp>
          <p:nvCxnSpPr>
            <p:cNvPr id="50" name="Straight Connector 49">
              <a:extLst>
                <a:ext uri="{FF2B5EF4-FFF2-40B4-BE49-F238E27FC236}">
                  <a16:creationId xmlns:a16="http://schemas.microsoft.com/office/drawing/2014/main" id="{6718CACD-8519-4597-AFBE-0AE46B625153}"/>
                </a:ext>
              </a:extLst>
            </p:cNvPr>
            <p:cNvCxnSpPr>
              <a:cxnSpLocks/>
            </p:cNvCxnSpPr>
            <p:nvPr/>
          </p:nvCxnSpPr>
          <p:spPr>
            <a:xfrm flipH="1" flipV="1">
              <a:off x="3647728" y="2160571"/>
              <a:ext cx="31800" cy="1808489"/>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E2D9D95C-A662-4F1A-BE5C-7C4982E390E3}"/>
                </a:ext>
              </a:extLst>
            </p:cNvPr>
            <p:cNvSpPr/>
            <p:nvPr/>
          </p:nvSpPr>
          <p:spPr>
            <a:xfrm>
              <a:off x="3390680" y="3761325"/>
              <a:ext cx="577696" cy="55804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a:extLst>
                <a:ext uri="{FF2B5EF4-FFF2-40B4-BE49-F238E27FC236}">
                  <a16:creationId xmlns:a16="http://schemas.microsoft.com/office/drawing/2014/main" id="{6D55BC22-2CCB-4D52-9E7D-85F4B28DB021}"/>
                </a:ext>
              </a:extLst>
            </p:cNvPr>
            <p:cNvCxnSpPr>
              <a:cxnSpLocks/>
            </p:cNvCxnSpPr>
            <p:nvPr/>
          </p:nvCxnSpPr>
          <p:spPr>
            <a:xfrm flipH="1">
              <a:off x="3679528" y="3746598"/>
              <a:ext cx="1465314" cy="643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597E5671-26D3-4DBB-86CB-1A45F3050FC0}"/>
                </a:ext>
              </a:extLst>
            </p:cNvPr>
            <p:cNvSpPr txBox="1"/>
            <p:nvPr/>
          </p:nvSpPr>
          <p:spPr>
            <a:xfrm>
              <a:off x="4326856" y="3284984"/>
              <a:ext cx="941052" cy="369332"/>
            </a:xfrm>
            <a:prstGeom prst="rect">
              <a:avLst/>
            </a:prstGeom>
            <a:noFill/>
          </p:spPr>
          <p:txBody>
            <a:bodyPr wrap="square" rtlCol="0">
              <a:spAutoFit/>
            </a:bodyPr>
            <a:lstStyle/>
            <a:p>
              <a:r>
                <a:rPr lang="en-US" b="1" dirty="0">
                  <a:solidFill>
                    <a:srgbClr val="7030A0"/>
                  </a:solidFill>
                </a:rPr>
                <a:t>30 Deg</a:t>
              </a:r>
            </a:p>
          </p:txBody>
        </p:sp>
        <p:sp>
          <p:nvSpPr>
            <p:cNvPr id="55" name="Freeform 21">
              <a:extLst>
                <a:ext uri="{FF2B5EF4-FFF2-40B4-BE49-F238E27FC236}">
                  <a16:creationId xmlns:a16="http://schemas.microsoft.com/office/drawing/2014/main" id="{B51F0143-904C-439C-9765-1D947728E8DB}"/>
                </a:ext>
              </a:extLst>
            </p:cNvPr>
            <p:cNvSpPr/>
            <p:nvPr/>
          </p:nvSpPr>
          <p:spPr>
            <a:xfrm rot="941469">
              <a:off x="4207095" y="3454697"/>
              <a:ext cx="226707" cy="266204"/>
            </a:xfrm>
            <a:custGeom>
              <a:avLst/>
              <a:gdLst>
                <a:gd name="connsiteX0" fmla="*/ 0 w 247973"/>
                <a:gd name="connsiteY0" fmla="*/ 0 h 503695"/>
                <a:gd name="connsiteX1" fmla="*/ 178230 w 247973"/>
                <a:gd name="connsiteY1" fmla="*/ 162732 h 503695"/>
                <a:gd name="connsiteX2" fmla="*/ 247973 w 247973"/>
                <a:gd name="connsiteY2" fmla="*/ 503695 h 503695"/>
              </a:gdLst>
              <a:ahLst/>
              <a:cxnLst>
                <a:cxn ang="0">
                  <a:pos x="connsiteX0" y="connsiteY0"/>
                </a:cxn>
                <a:cxn ang="0">
                  <a:pos x="connsiteX1" y="connsiteY1"/>
                </a:cxn>
                <a:cxn ang="0">
                  <a:pos x="connsiteX2" y="connsiteY2"/>
                </a:cxn>
              </a:cxnLst>
              <a:rect l="l" t="t" r="r" b="b"/>
              <a:pathLst>
                <a:path w="247973" h="503695">
                  <a:moveTo>
                    <a:pt x="0" y="0"/>
                  </a:moveTo>
                  <a:cubicBezTo>
                    <a:pt x="68450" y="39391"/>
                    <a:pt x="136901" y="78783"/>
                    <a:pt x="178230" y="162732"/>
                  </a:cubicBezTo>
                  <a:cubicBezTo>
                    <a:pt x="219559" y="246681"/>
                    <a:pt x="233766" y="375188"/>
                    <a:pt x="247973" y="503695"/>
                  </a:cubicBezTo>
                </a:path>
              </a:pathLst>
            </a:custGeom>
            <a:noFill/>
            <a:ln w="38100">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Left Brace 55">
              <a:extLst>
                <a:ext uri="{FF2B5EF4-FFF2-40B4-BE49-F238E27FC236}">
                  <a16:creationId xmlns:a16="http://schemas.microsoft.com/office/drawing/2014/main" id="{D9AEE2D0-ADB9-42DF-B6AC-9234FCC0BE7D}"/>
                </a:ext>
              </a:extLst>
            </p:cNvPr>
            <p:cNvSpPr/>
            <p:nvPr/>
          </p:nvSpPr>
          <p:spPr>
            <a:xfrm rot="13528982">
              <a:off x="5968796" y="2124165"/>
              <a:ext cx="990516" cy="3144031"/>
            </a:xfrm>
            <a:prstGeom prst="leftBrace">
              <a:avLst>
                <a:gd name="adj1" fmla="val 30227"/>
                <a:gd name="adj2" fmla="val 49633"/>
              </a:avLst>
            </a:pr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TextBox 57">
              <a:extLst>
                <a:ext uri="{FF2B5EF4-FFF2-40B4-BE49-F238E27FC236}">
                  <a16:creationId xmlns:a16="http://schemas.microsoft.com/office/drawing/2014/main" id="{26AF826D-18C2-4BE7-8E34-FA1C3D8CBF24}"/>
                </a:ext>
              </a:extLst>
            </p:cNvPr>
            <p:cNvSpPr txBox="1"/>
            <p:nvPr/>
          </p:nvSpPr>
          <p:spPr>
            <a:xfrm>
              <a:off x="4272744" y="4987625"/>
              <a:ext cx="4150568" cy="430887"/>
            </a:xfrm>
            <a:prstGeom prst="rect">
              <a:avLst/>
            </a:prstGeom>
            <a:noFill/>
          </p:spPr>
          <p:txBody>
            <a:bodyPr wrap="square" rtlCol="0">
              <a:spAutoFit/>
            </a:bodyPr>
            <a:lstStyle/>
            <a:p>
              <a:r>
                <a:rPr lang="en-US" sz="2200" b="1" dirty="0"/>
                <a:t>Moment</a:t>
              </a:r>
              <a:r>
                <a:rPr lang="en-US" sz="2200" b="1" baseline="-25000" dirty="0"/>
                <a:t>Load</a:t>
              </a:r>
              <a:r>
                <a:rPr lang="en-US" sz="2200" dirty="0"/>
                <a:t>  =   </a:t>
              </a:r>
              <a:r>
                <a:rPr lang="en-US" sz="2200" b="1" dirty="0">
                  <a:solidFill>
                    <a:srgbClr val="FF0000"/>
                  </a:solidFill>
                </a:rPr>
                <a:t>16.8 ft*</a:t>
              </a:r>
              <a:r>
                <a:rPr lang="en-US" sz="2200" b="1" dirty="0" err="1">
                  <a:solidFill>
                    <a:srgbClr val="FF0000"/>
                  </a:solidFill>
                </a:rPr>
                <a:t>lbs</a:t>
              </a:r>
              <a:r>
                <a:rPr lang="en-US" sz="2200" b="1" dirty="0">
                  <a:solidFill>
                    <a:srgbClr val="FF0000"/>
                  </a:solidFill>
                </a:rPr>
                <a:t>      </a:t>
              </a:r>
            </a:p>
          </p:txBody>
        </p:sp>
        <p:sp>
          <p:nvSpPr>
            <p:cNvPr id="59" name="TextBox 58">
              <a:extLst>
                <a:ext uri="{FF2B5EF4-FFF2-40B4-BE49-F238E27FC236}">
                  <a16:creationId xmlns:a16="http://schemas.microsoft.com/office/drawing/2014/main" id="{6CB72678-A132-4162-9FEB-F6D2E3F99DED}"/>
                </a:ext>
              </a:extLst>
            </p:cNvPr>
            <p:cNvSpPr txBox="1"/>
            <p:nvPr/>
          </p:nvSpPr>
          <p:spPr>
            <a:xfrm>
              <a:off x="6476878" y="4089458"/>
              <a:ext cx="941052" cy="369332"/>
            </a:xfrm>
            <a:prstGeom prst="rect">
              <a:avLst/>
            </a:prstGeom>
            <a:noFill/>
          </p:spPr>
          <p:txBody>
            <a:bodyPr wrap="square" rtlCol="0">
              <a:spAutoFit/>
            </a:bodyPr>
            <a:lstStyle/>
            <a:p>
              <a:r>
                <a:rPr lang="en-US" dirty="0"/>
                <a:t>3.0 Ft</a:t>
              </a:r>
            </a:p>
          </p:txBody>
        </p:sp>
      </p:grpSp>
    </p:spTree>
    <p:extLst>
      <p:ext uri="{BB962C8B-B14F-4D97-AF65-F5344CB8AC3E}">
        <p14:creationId xmlns:p14="http://schemas.microsoft.com/office/powerpoint/2010/main" val="3440680704"/>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0BA0F0-FD49-47FA-8D29-FB34AF44966D}"/>
              </a:ext>
            </a:extLst>
          </p:cNvPr>
          <p:cNvSpPr>
            <a:spLocks noGrp="1"/>
          </p:cNvSpPr>
          <p:nvPr>
            <p:ph type="sldNum" sz="quarter" idx="12"/>
          </p:nvPr>
        </p:nvSpPr>
        <p:spPr/>
        <p:txBody>
          <a:bodyPr/>
          <a:lstStyle/>
          <a:p>
            <a:fld id="{8D2F5A4B-4A13-479F-B760-CE9BE84513F2}" type="slidenum">
              <a:rPr lang="en-US" smtClean="0"/>
              <a:t>28</a:t>
            </a:fld>
            <a:endParaRPr lang="en-US"/>
          </a:p>
        </p:txBody>
      </p:sp>
      <p:sp>
        <p:nvSpPr>
          <p:cNvPr id="46" name="TextBox 45">
            <a:extLst>
              <a:ext uri="{FF2B5EF4-FFF2-40B4-BE49-F238E27FC236}">
                <a16:creationId xmlns:a16="http://schemas.microsoft.com/office/drawing/2014/main" id="{F4D0C086-8870-442B-9F36-0393C98E8036}"/>
              </a:ext>
            </a:extLst>
          </p:cNvPr>
          <p:cNvSpPr txBox="1"/>
          <p:nvPr/>
        </p:nvSpPr>
        <p:spPr>
          <a:xfrm>
            <a:off x="7778422" y="2636912"/>
            <a:ext cx="3517320" cy="1200329"/>
          </a:xfrm>
          <a:prstGeom prst="rect">
            <a:avLst/>
          </a:prstGeom>
          <a:noFill/>
        </p:spPr>
        <p:txBody>
          <a:bodyPr wrap="square" rtlCol="0">
            <a:spAutoFit/>
          </a:bodyPr>
          <a:lstStyle/>
          <a:p>
            <a:r>
              <a:rPr lang="en-US" sz="2400" dirty="0"/>
              <a:t>                     Moment</a:t>
            </a:r>
          </a:p>
          <a:p>
            <a:r>
              <a:rPr lang="en-US" sz="2400" dirty="0"/>
              <a:t>Force  =    -----------------</a:t>
            </a:r>
          </a:p>
          <a:p>
            <a:r>
              <a:rPr lang="en-US" sz="2400" dirty="0"/>
              <a:t>                     Distance</a:t>
            </a:r>
          </a:p>
        </p:txBody>
      </p:sp>
      <p:grpSp>
        <p:nvGrpSpPr>
          <p:cNvPr id="6" name="Group 5">
            <a:extLst>
              <a:ext uri="{FF2B5EF4-FFF2-40B4-BE49-F238E27FC236}">
                <a16:creationId xmlns:a16="http://schemas.microsoft.com/office/drawing/2014/main" id="{2AB34BED-706D-4DFC-BCC1-C7D9EEC1C7BB}"/>
              </a:ext>
            </a:extLst>
          </p:cNvPr>
          <p:cNvGrpSpPr/>
          <p:nvPr/>
        </p:nvGrpSpPr>
        <p:grpSpPr>
          <a:xfrm>
            <a:off x="3200400" y="584684"/>
            <a:ext cx="5222912" cy="4833828"/>
            <a:chOff x="3200400" y="584684"/>
            <a:chExt cx="5222912" cy="4833828"/>
          </a:xfrm>
        </p:grpSpPr>
        <p:sp>
          <p:nvSpPr>
            <p:cNvPr id="3" name="Rectangle 2">
              <a:extLst>
                <a:ext uri="{FF2B5EF4-FFF2-40B4-BE49-F238E27FC236}">
                  <a16:creationId xmlns:a16="http://schemas.microsoft.com/office/drawing/2014/main" id="{E3F329F4-38F9-4EAC-B1D0-BB570BCABE02}"/>
                </a:ext>
              </a:extLst>
            </p:cNvPr>
            <p:cNvSpPr/>
            <p:nvPr/>
          </p:nvSpPr>
          <p:spPr>
            <a:xfrm>
              <a:off x="3200400" y="4001894"/>
              <a:ext cx="2057400" cy="1035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1BCEB24-3D1E-4BBD-8896-99AFD611116B}"/>
                </a:ext>
              </a:extLst>
            </p:cNvPr>
            <p:cNvSpPr/>
            <p:nvPr/>
          </p:nvSpPr>
          <p:spPr>
            <a:xfrm rot="18891328">
              <a:off x="4205360" y="2684818"/>
              <a:ext cx="4435196"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EDA9974-C788-44C1-BA11-E39E5BA68331}"/>
                </a:ext>
              </a:extLst>
            </p:cNvPr>
            <p:cNvSpPr/>
            <p:nvPr/>
          </p:nvSpPr>
          <p:spPr>
            <a:xfrm>
              <a:off x="4768788" y="4299109"/>
              <a:ext cx="152400" cy="1380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a:extLst>
                <a:ext uri="{FF2B5EF4-FFF2-40B4-BE49-F238E27FC236}">
                  <a16:creationId xmlns:a16="http://schemas.microsoft.com/office/drawing/2014/main" id="{53866775-1D13-4D79-B2D0-37BE7DD3F754}"/>
                </a:ext>
              </a:extLst>
            </p:cNvPr>
            <p:cNvSpPr/>
            <p:nvPr/>
          </p:nvSpPr>
          <p:spPr>
            <a:xfrm>
              <a:off x="6348028" y="2646203"/>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Or 15">
              <a:extLst>
                <a:ext uri="{FF2B5EF4-FFF2-40B4-BE49-F238E27FC236}">
                  <a16:creationId xmlns:a16="http://schemas.microsoft.com/office/drawing/2014/main" id="{ADE11A57-D265-4C04-BF84-7F7441455DEF}"/>
                </a:ext>
              </a:extLst>
            </p:cNvPr>
            <p:cNvSpPr/>
            <p:nvPr/>
          </p:nvSpPr>
          <p:spPr>
            <a:xfrm>
              <a:off x="7752184" y="1244287"/>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67729DD6-1D24-4E1F-89FC-5D071B23EBC7}"/>
                </a:ext>
              </a:extLst>
            </p:cNvPr>
            <p:cNvCxnSpPr>
              <a:cxnSpLocks/>
            </p:cNvCxnSpPr>
            <p:nvPr/>
          </p:nvCxnSpPr>
          <p:spPr>
            <a:xfrm flipH="1" flipV="1">
              <a:off x="6388679" y="1346317"/>
              <a:ext cx="615939" cy="65186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Freeform 30">
              <a:extLst>
                <a:ext uri="{FF2B5EF4-FFF2-40B4-BE49-F238E27FC236}">
                  <a16:creationId xmlns:a16="http://schemas.microsoft.com/office/drawing/2014/main" id="{7D35B1BF-C92F-436F-A640-294C4C7FD40F}"/>
                </a:ext>
              </a:extLst>
            </p:cNvPr>
            <p:cNvSpPr/>
            <p:nvPr/>
          </p:nvSpPr>
          <p:spPr>
            <a:xfrm rot="2164028" flipH="1">
              <a:off x="4452390" y="3957637"/>
              <a:ext cx="834368" cy="803598"/>
            </a:xfrm>
            <a:custGeom>
              <a:avLst/>
              <a:gdLst>
                <a:gd name="connsiteX0" fmla="*/ 175846 w 800540"/>
                <a:gd name="connsiteY0" fmla="*/ 723894 h 794060"/>
                <a:gd name="connsiteX1" fmla="*/ 545123 w 800540"/>
                <a:gd name="connsiteY1" fmla="*/ 785441 h 794060"/>
                <a:gd name="connsiteX2" fmla="*/ 791308 w 800540"/>
                <a:gd name="connsiteY2" fmla="*/ 556841 h 794060"/>
                <a:gd name="connsiteX3" fmla="*/ 729762 w 800540"/>
                <a:gd name="connsiteY3" fmla="*/ 249110 h 794060"/>
                <a:gd name="connsiteX4" fmla="*/ 553915 w 800540"/>
                <a:gd name="connsiteY4" fmla="*/ 55679 h 794060"/>
                <a:gd name="connsiteX5" fmla="*/ 228600 w 800540"/>
                <a:gd name="connsiteY5" fmla="*/ 11717 h 794060"/>
                <a:gd name="connsiteX6" fmla="*/ 0 w 800540"/>
                <a:gd name="connsiteY6" fmla="*/ 240317 h 794060"/>
                <a:gd name="connsiteX0" fmla="*/ 175846 w 808155"/>
                <a:gd name="connsiteY0" fmla="*/ 723313 h 793479"/>
                <a:gd name="connsiteX1" fmla="*/ 545123 w 808155"/>
                <a:gd name="connsiteY1" fmla="*/ 784860 h 793479"/>
                <a:gd name="connsiteX2" fmla="*/ 791308 w 808155"/>
                <a:gd name="connsiteY2" fmla="*/ 556260 h 793479"/>
                <a:gd name="connsiteX3" fmla="*/ 760759 w 808155"/>
                <a:gd name="connsiteY3" fmla="*/ 225281 h 793479"/>
                <a:gd name="connsiteX4" fmla="*/ 553915 w 808155"/>
                <a:gd name="connsiteY4" fmla="*/ 55098 h 793479"/>
                <a:gd name="connsiteX5" fmla="*/ 228600 w 808155"/>
                <a:gd name="connsiteY5" fmla="*/ 11136 h 793479"/>
                <a:gd name="connsiteX6" fmla="*/ 0 w 808155"/>
                <a:gd name="connsiteY6" fmla="*/ 239736 h 793479"/>
                <a:gd name="connsiteX0" fmla="*/ 175846 w 808155"/>
                <a:gd name="connsiteY0" fmla="*/ 733432 h 803598"/>
                <a:gd name="connsiteX1" fmla="*/ 545123 w 808155"/>
                <a:gd name="connsiteY1" fmla="*/ 794979 h 803598"/>
                <a:gd name="connsiteX2" fmla="*/ 791308 w 808155"/>
                <a:gd name="connsiteY2" fmla="*/ 566379 h 803598"/>
                <a:gd name="connsiteX3" fmla="*/ 760759 w 808155"/>
                <a:gd name="connsiteY3" fmla="*/ 235400 h 803598"/>
                <a:gd name="connsiteX4" fmla="*/ 553915 w 808155"/>
                <a:gd name="connsiteY4" fmla="*/ 34221 h 803598"/>
                <a:gd name="connsiteX5" fmla="*/ 228600 w 808155"/>
                <a:gd name="connsiteY5" fmla="*/ 21255 h 803598"/>
                <a:gd name="connsiteX6" fmla="*/ 0 w 808155"/>
                <a:gd name="connsiteY6" fmla="*/ 249855 h 803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8155" h="803598">
                  <a:moveTo>
                    <a:pt x="175846" y="733432"/>
                  </a:moveTo>
                  <a:cubicBezTo>
                    <a:pt x="309196" y="778126"/>
                    <a:pt x="442546" y="822821"/>
                    <a:pt x="545123" y="794979"/>
                  </a:cubicBezTo>
                  <a:cubicBezTo>
                    <a:pt x="647700" y="767137"/>
                    <a:pt x="755369" y="659642"/>
                    <a:pt x="791308" y="566379"/>
                  </a:cubicBezTo>
                  <a:cubicBezTo>
                    <a:pt x="827247" y="473116"/>
                    <a:pt x="800325" y="324093"/>
                    <a:pt x="760759" y="235400"/>
                  </a:cubicBezTo>
                  <a:cubicBezTo>
                    <a:pt x="721194" y="146707"/>
                    <a:pt x="642608" y="69912"/>
                    <a:pt x="553915" y="34221"/>
                  </a:cubicBezTo>
                  <a:cubicBezTo>
                    <a:pt x="465222" y="-1470"/>
                    <a:pt x="320919" y="-14684"/>
                    <a:pt x="228600" y="21255"/>
                  </a:cubicBezTo>
                  <a:cubicBezTo>
                    <a:pt x="136281" y="57194"/>
                    <a:pt x="68140" y="150941"/>
                    <a:pt x="0" y="249855"/>
                  </a:cubicBezTo>
                </a:path>
              </a:pathLst>
            </a:custGeom>
            <a:noFill/>
            <a:ln w="57150">
              <a:solidFill>
                <a:srgbClr val="FF0000"/>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05FD7719-3B72-4915-9CFC-F0C392122B61}"/>
                </a:ext>
              </a:extLst>
            </p:cNvPr>
            <p:cNvCxnSpPr>
              <a:cxnSpLocks/>
            </p:cNvCxnSpPr>
            <p:nvPr/>
          </p:nvCxnSpPr>
          <p:spPr>
            <a:xfrm flipH="1">
              <a:off x="3575720" y="1988840"/>
              <a:ext cx="3456384" cy="18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86FA590-4955-49D2-907E-1AF70E97C14A}"/>
                </a:ext>
              </a:extLst>
            </p:cNvPr>
            <p:cNvSpPr txBox="1"/>
            <p:nvPr/>
          </p:nvSpPr>
          <p:spPr>
            <a:xfrm>
              <a:off x="6875877" y="1472506"/>
              <a:ext cx="416767" cy="461665"/>
            </a:xfrm>
            <a:prstGeom prst="rect">
              <a:avLst/>
            </a:prstGeom>
            <a:noFill/>
          </p:spPr>
          <p:txBody>
            <a:bodyPr wrap="square" rtlCol="0">
              <a:spAutoFit/>
            </a:bodyPr>
            <a:lstStyle/>
            <a:p>
              <a:r>
                <a:rPr lang="en-US" sz="2400" b="1" dirty="0"/>
                <a:t>A</a:t>
              </a:r>
            </a:p>
          </p:txBody>
        </p:sp>
        <p:cxnSp>
          <p:nvCxnSpPr>
            <p:cNvPr id="50" name="Straight Connector 49">
              <a:extLst>
                <a:ext uri="{FF2B5EF4-FFF2-40B4-BE49-F238E27FC236}">
                  <a16:creationId xmlns:a16="http://schemas.microsoft.com/office/drawing/2014/main" id="{6718CACD-8519-4597-AFBE-0AE46B625153}"/>
                </a:ext>
              </a:extLst>
            </p:cNvPr>
            <p:cNvCxnSpPr>
              <a:cxnSpLocks/>
            </p:cNvCxnSpPr>
            <p:nvPr/>
          </p:nvCxnSpPr>
          <p:spPr>
            <a:xfrm flipH="1" flipV="1">
              <a:off x="3647728" y="2160571"/>
              <a:ext cx="31800" cy="1808489"/>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E2D9D95C-A662-4F1A-BE5C-7C4982E390E3}"/>
                </a:ext>
              </a:extLst>
            </p:cNvPr>
            <p:cNvSpPr/>
            <p:nvPr/>
          </p:nvSpPr>
          <p:spPr>
            <a:xfrm>
              <a:off x="3390680" y="3761325"/>
              <a:ext cx="577696" cy="55804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a:extLst>
                <a:ext uri="{FF2B5EF4-FFF2-40B4-BE49-F238E27FC236}">
                  <a16:creationId xmlns:a16="http://schemas.microsoft.com/office/drawing/2014/main" id="{6D55BC22-2CCB-4D52-9E7D-85F4B28DB021}"/>
                </a:ext>
              </a:extLst>
            </p:cNvPr>
            <p:cNvCxnSpPr>
              <a:cxnSpLocks/>
            </p:cNvCxnSpPr>
            <p:nvPr/>
          </p:nvCxnSpPr>
          <p:spPr>
            <a:xfrm flipH="1">
              <a:off x="3679528" y="3746598"/>
              <a:ext cx="1465314" cy="643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597E5671-26D3-4DBB-86CB-1A45F3050FC0}"/>
                </a:ext>
              </a:extLst>
            </p:cNvPr>
            <p:cNvSpPr txBox="1"/>
            <p:nvPr/>
          </p:nvSpPr>
          <p:spPr>
            <a:xfrm>
              <a:off x="4326856" y="3284984"/>
              <a:ext cx="941052" cy="369332"/>
            </a:xfrm>
            <a:prstGeom prst="rect">
              <a:avLst/>
            </a:prstGeom>
            <a:noFill/>
          </p:spPr>
          <p:txBody>
            <a:bodyPr wrap="square" rtlCol="0">
              <a:spAutoFit/>
            </a:bodyPr>
            <a:lstStyle/>
            <a:p>
              <a:r>
                <a:rPr lang="en-US" b="1" dirty="0">
                  <a:solidFill>
                    <a:srgbClr val="7030A0"/>
                  </a:solidFill>
                </a:rPr>
                <a:t>30 Deg</a:t>
              </a:r>
            </a:p>
          </p:txBody>
        </p:sp>
        <p:sp>
          <p:nvSpPr>
            <p:cNvPr id="55" name="Freeform 21">
              <a:extLst>
                <a:ext uri="{FF2B5EF4-FFF2-40B4-BE49-F238E27FC236}">
                  <a16:creationId xmlns:a16="http://schemas.microsoft.com/office/drawing/2014/main" id="{B51F0143-904C-439C-9765-1D947728E8DB}"/>
                </a:ext>
              </a:extLst>
            </p:cNvPr>
            <p:cNvSpPr/>
            <p:nvPr/>
          </p:nvSpPr>
          <p:spPr>
            <a:xfrm rot="941469">
              <a:off x="4207095" y="3454697"/>
              <a:ext cx="226707" cy="266204"/>
            </a:xfrm>
            <a:custGeom>
              <a:avLst/>
              <a:gdLst>
                <a:gd name="connsiteX0" fmla="*/ 0 w 247973"/>
                <a:gd name="connsiteY0" fmla="*/ 0 h 503695"/>
                <a:gd name="connsiteX1" fmla="*/ 178230 w 247973"/>
                <a:gd name="connsiteY1" fmla="*/ 162732 h 503695"/>
                <a:gd name="connsiteX2" fmla="*/ 247973 w 247973"/>
                <a:gd name="connsiteY2" fmla="*/ 503695 h 503695"/>
              </a:gdLst>
              <a:ahLst/>
              <a:cxnLst>
                <a:cxn ang="0">
                  <a:pos x="connsiteX0" y="connsiteY0"/>
                </a:cxn>
                <a:cxn ang="0">
                  <a:pos x="connsiteX1" y="connsiteY1"/>
                </a:cxn>
                <a:cxn ang="0">
                  <a:pos x="connsiteX2" y="connsiteY2"/>
                </a:cxn>
              </a:cxnLst>
              <a:rect l="l" t="t" r="r" b="b"/>
              <a:pathLst>
                <a:path w="247973" h="503695">
                  <a:moveTo>
                    <a:pt x="0" y="0"/>
                  </a:moveTo>
                  <a:cubicBezTo>
                    <a:pt x="68450" y="39391"/>
                    <a:pt x="136901" y="78783"/>
                    <a:pt x="178230" y="162732"/>
                  </a:cubicBezTo>
                  <a:cubicBezTo>
                    <a:pt x="219559" y="246681"/>
                    <a:pt x="233766" y="375188"/>
                    <a:pt x="247973" y="503695"/>
                  </a:cubicBezTo>
                </a:path>
              </a:pathLst>
            </a:custGeom>
            <a:noFill/>
            <a:ln w="38100">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Left Brace 55">
              <a:extLst>
                <a:ext uri="{FF2B5EF4-FFF2-40B4-BE49-F238E27FC236}">
                  <a16:creationId xmlns:a16="http://schemas.microsoft.com/office/drawing/2014/main" id="{D9AEE2D0-ADB9-42DF-B6AC-9234FCC0BE7D}"/>
                </a:ext>
              </a:extLst>
            </p:cNvPr>
            <p:cNvSpPr/>
            <p:nvPr/>
          </p:nvSpPr>
          <p:spPr>
            <a:xfrm rot="13528982">
              <a:off x="5968796" y="2124165"/>
              <a:ext cx="990516" cy="3144031"/>
            </a:xfrm>
            <a:prstGeom prst="leftBrace">
              <a:avLst>
                <a:gd name="adj1" fmla="val 30227"/>
                <a:gd name="adj2" fmla="val 49633"/>
              </a:avLst>
            </a:pr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F7231FB2-EBBE-4D6D-9E02-9718AC8F24E0}"/>
                </a:ext>
              </a:extLst>
            </p:cNvPr>
            <p:cNvSpPr txBox="1"/>
            <p:nvPr/>
          </p:nvSpPr>
          <p:spPr>
            <a:xfrm>
              <a:off x="6476878" y="4089458"/>
              <a:ext cx="941052" cy="369332"/>
            </a:xfrm>
            <a:prstGeom prst="rect">
              <a:avLst/>
            </a:prstGeom>
            <a:noFill/>
          </p:spPr>
          <p:txBody>
            <a:bodyPr wrap="square" rtlCol="0">
              <a:spAutoFit/>
            </a:bodyPr>
            <a:lstStyle/>
            <a:p>
              <a:r>
                <a:rPr lang="en-US" dirty="0"/>
                <a:t>3.0 Ft</a:t>
              </a:r>
            </a:p>
          </p:txBody>
        </p:sp>
        <p:sp>
          <p:nvSpPr>
            <p:cNvPr id="58" name="TextBox 57">
              <a:extLst>
                <a:ext uri="{FF2B5EF4-FFF2-40B4-BE49-F238E27FC236}">
                  <a16:creationId xmlns:a16="http://schemas.microsoft.com/office/drawing/2014/main" id="{26AF826D-18C2-4BE7-8E34-FA1C3D8CBF24}"/>
                </a:ext>
              </a:extLst>
            </p:cNvPr>
            <p:cNvSpPr txBox="1"/>
            <p:nvPr/>
          </p:nvSpPr>
          <p:spPr>
            <a:xfrm>
              <a:off x="4272744" y="4987625"/>
              <a:ext cx="4150568" cy="430887"/>
            </a:xfrm>
            <a:prstGeom prst="rect">
              <a:avLst/>
            </a:prstGeom>
            <a:noFill/>
          </p:spPr>
          <p:txBody>
            <a:bodyPr wrap="square" rtlCol="0">
              <a:spAutoFit/>
            </a:bodyPr>
            <a:lstStyle/>
            <a:p>
              <a:r>
                <a:rPr lang="en-US" sz="2200" b="1" dirty="0"/>
                <a:t>Moment</a:t>
              </a:r>
              <a:r>
                <a:rPr lang="en-US" sz="2200" b="1" baseline="-25000" dirty="0"/>
                <a:t>Load</a:t>
              </a:r>
              <a:r>
                <a:rPr lang="en-US" sz="2200" dirty="0"/>
                <a:t>  =   </a:t>
              </a:r>
              <a:r>
                <a:rPr lang="en-US" sz="2200" b="1" dirty="0">
                  <a:solidFill>
                    <a:srgbClr val="FF0000"/>
                  </a:solidFill>
                </a:rPr>
                <a:t>16.8 ft*</a:t>
              </a:r>
              <a:r>
                <a:rPr lang="en-US" sz="2200" b="1" dirty="0" err="1">
                  <a:solidFill>
                    <a:srgbClr val="FF0000"/>
                  </a:solidFill>
                </a:rPr>
                <a:t>lbs</a:t>
              </a:r>
              <a:r>
                <a:rPr lang="en-US" sz="2200" b="1" dirty="0">
                  <a:solidFill>
                    <a:srgbClr val="FF0000"/>
                  </a:solidFill>
                </a:rPr>
                <a:t>      </a:t>
              </a:r>
            </a:p>
          </p:txBody>
        </p:sp>
      </p:grpSp>
      <p:sp>
        <p:nvSpPr>
          <p:cNvPr id="22" name="TextBox 21">
            <a:extLst>
              <a:ext uri="{FF2B5EF4-FFF2-40B4-BE49-F238E27FC236}">
                <a16:creationId xmlns:a16="http://schemas.microsoft.com/office/drawing/2014/main" id="{8711CDF0-8B33-4B00-B2A1-C2E724FD5829}"/>
              </a:ext>
            </a:extLst>
          </p:cNvPr>
          <p:cNvSpPr txBox="1"/>
          <p:nvPr/>
        </p:nvSpPr>
        <p:spPr>
          <a:xfrm>
            <a:off x="7778422" y="1916832"/>
            <a:ext cx="4150226" cy="461665"/>
          </a:xfrm>
          <a:prstGeom prst="rect">
            <a:avLst/>
          </a:prstGeom>
          <a:noFill/>
        </p:spPr>
        <p:txBody>
          <a:bodyPr wrap="square" rtlCol="0">
            <a:spAutoFit/>
          </a:bodyPr>
          <a:lstStyle/>
          <a:p>
            <a:r>
              <a:rPr lang="en-US" sz="2400" dirty="0"/>
              <a:t>Moment   =   Force   x   Distance   </a:t>
            </a:r>
          </a:p>
        </p:txBody>
      </p:sp>
      <p:sp>
        <p:nvSpPr>
          <p:cNvPr id="23" name="TextBox 22">
            <a:extLst>
              <a:ext uri="{FF2B5EF4-FFF2-40B4-BE49-F238E27FC236}">
                <a16:creationId xmlns:a16="http://schemas.microsoft.com/office/drawing/2014/main" id="{4608FEFB-E56D-42D0-9D9B-F2AC2CC8543D}"/>
              </a:ext>
            </a:extLst>
          </p:cNvPr>
          <p:cNvSpPr txBox="1"/>
          <p:nvPr/>
        </p:nvSpPr>
        <p:spPr>
          <a:xfrm>
            <a:off x="7791884" y="4044910"/>
            <a:ext cx="3790515" cy="1938992"/>
          </a:xfrm>
          <a:prstGeom prst="rect">
            <a:avLst/>
          </a:prstGeom>
          <a:noFill/>
        </p:spPr>
        <p:txBody>
          <a:bodyPr wrap="square" rtlCol="0">
            <a:spAutoFit/>
          </a:bodyPr>
          <a:lstStyle/>
          <a:p>
            <a:r>
              <a:rPr lang="en-US" sz="2400" dirty="0"/>
              <a:t>                  16.8  ft * </a:t>
            </a:r>
            <a:r>
              <a:rPr lang="en-US" sz="2400" dirty="0" err="1"/>
              <a:t>lbs</a:t>
            </a:r>
            <a:endParaRPr lang="en-US" sz="2400" dirty="0"/>
          </a:p>
          <a:p>
            <a:r>
              <a:rPr lang="en-US" sz="2400" dirty="0"/>
              <a:t>Force  =    -----------------</a:t>
            </a:r>
          </a:p>
          <a:p>
            <a:r>
              <a:rPr lang="en-US" sz="2400" dirty="0"/>
              <a:t>                        3.0 ft</a:t>
            </a:r>
          </a:p>
          <a:p>
            <a:endParaRPr lang="en-US" sz="2400" dirty="0"/>
          </a:p>
          <a:p>
            <a:r>
              <a:rPr lang="en-US" sz="2400" b="1" dirty="0"/>
              <a:t>Force  =   5.6  </a:t>
            </a:r>
            <a:r>
              <a:rPr lang="en-US" sz="2400" b="1" dirty="0" err="1"/>
              <a:t>lbs</a:t>
            </a:r>
            <a:endParaRPr lang="en-US" sz="2400" b="1" dirty="0"/>
          </a:p>
        </p:txBody>
      </p:sp>
      <p:sp>
        <p:nvSpPr>
          <p:cNvPr id="24" name="TextBox 23">
            <a:extLst>
              <a:ext uri="{FF2B5EF4-FFF2-40B4-BE49-F238E27FC236}">
                <a16:creationId xmlns:a16="http://schemas.microsoft.com/office/drawing/2014/main" id="{0F84D715-4B22-4482-B1B5-728D332C6A99}"/>
              </a:ext>
            </a:extLst>
          </p:cNvPr>
          <p:cNvSpPr txBox="1"/>
          <p:nvPr/>
        </p:nvSpPr>
        <p:spPr>
          <a:xfrm>
            <a:off x="637931" y="341654"/>
            <a:ext cx="4968902" cy="1569660"/>
          </a:xfrm>
          <a:prstGeom prst="rect">
            <a:avLst/>
          </a:prstGeom>
          <a:noFill/>
        </p:spPr>
        <p:txBody>
          <a:bodyPr wrap="square" rtlCol="0">
            <a:spAutoFit/>
          </a:bodyPr>
          <a:lstStyle/>
          <a:p>
            <a:r>
              <a:rPr lang="en-US" sz="2400" b="1" dirty="0"/>
              <a:t>Step 1 </a:t>
            </a:r>
            <a:r>
              <a:rPr lang="en-US" sz="2400" dirty="0"/>
              <a:t>– determine the force that is needed at Point A to counteract the 16.8 ft*</a:t>
            </a:r>
            <a:r>
              <a:rPr lang="en-US" sz="2400" dirty="0" err="1"/>
              <a:t>lb</a:t>
            </a:r>
            <a:r>
              <a:rPr lang="en-US" sz="2400" dirty="0"/>
              <a:t> moment created by the loads.</a:t>
            </a:r>
          </a:p>
        </p:txBody>
      </p:sp>
    </p:spTree>
    <p:extLst>
      <p:ext uri="{BB962C8B-B14F-4D97-AF65-F5344CB8AC3E}">
        <p14:creationId xmlns:p14="http://schemas.microsoft.com/office/powerpoint/2010/main" val="869197364"/>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0BA0F0-FD49-47FA-8D29-FB34AF44966D}"/>
              </a:ext>
            </a:extLst>
          </p:cNvPr>
          <p:cNvSpPr>
            <a:spLocks noGrp="1"/>
          </p:cNvSpPr>
          <p:nvPr>
            <p:ph type="sldNum" sz="quarter" idx="12"/>
          </p:nvPr>
        </p:nvSpPr>
        <p:spPr/>
        <p:txBody>
          <a:bodyPr/>
          <a:lstStyle/>
          <a:p>
            <a:fld id="{8D2F5A4B-4A13-479F-B760-CE9BE84513F2}" type="slidenum">
              <a:rPr lang="en-US" smtClean="0"/>
              <a:t>29</a:t>
            </a:fld>
            <a:endParaRPr lang="en-US"/>
          </a:p>
        </p:txBody>
      </p:sp>
      <p:sp>
        <p:nvSpPr>
          <p:cNvPr id="45" name="TextBox 44">
            <a:extLst>
              <a:ext uri="{FF2B5EF4-FFF2-40B4-BE49-F238E27FC236}">
                <a16:creationId xmlns:a16="http://schemas.microsoft.com/office/drawing/2014/main" id="{CBAD5003-5401-41C8-B145-6F857ABEE850}"/>
              </a:ext>
            </a:extLst>
          </p:cNvPr>
          <p:cNvSpPr txBox="1"/>
          <p:nvPr/>
        </p:nvSpPr>
        <p:spPr>
          <a:xfrm>
            <a:off x="637931" y="341654"/>
            <a:ext cx="4968902" cy="1200329"/>
          </a:xfrm>
          <a:prstGeom prst="rect">
            <a:avLst/>
          </a:prstGeom>
          <a:noFill/>
        </p:spPr>
        <p:txBody>
          <a:bodyPr wrap="square" rtlCol="0">
            <a:spAutoFit/>
          </a:bodyPr>
          <a:lstStyle/>
          <a:p>
            <a:r>
              <a:rPr lang="en-US" sz="2400" b="1" dirty="0"/>
              <a:t>Step 2</a:t>
            </a:r>
            <a:r>
              <a:rPr lang="en-US" sz="2400" dirty="0"/>
              <a:t> – Use geometry and trigonometry to determine the force in the cable (a.k.a. tension).</a:t>
            </a:r>
          </a:p>
        </p:txBody>
      </p:sp>
      <p:grpSp>
        <p:nvGrpSpPr>
          <p:cNvPr id="8" name="Group 7">
            <a:extLst>
              <a:ext uri="{FF2B5EF4-FFF2-40B4-BE49-F238E27FC236}">
                <a16:creationId xmlns:a16="http://schemas.microsoft.com/office/drawing/2014/main" id="{B6D315D2-5793-43D9-9C58-E350DCD79862}"/>
              </a:ext>
            </a:extLst>
          </p:cNvPr>
          <p:cNvGrpSpPr/>
          <p:nvPr/>
        </p:nvGrpSpPr>
        <p:grpSpPr>
          <a:xfrm>
            <a:off x="3200400" y="584684"/>
            <a:ext cx="5222912" cy="4833828"/>
            <a:chOff x="3200400" y="584684"/>
            <a:chExt cx="5222912" cy="4833828"/>
          </a:xfrm>
        </p:grpSpPr>
        <p:sp>
          <p:nvSpPr>
            <p:cNvPr id="3" name="Rectangle 2">
              <a:extLst>
                <a:ext uri="{FF2B5EF4-FFF2-40B4-BE49-F238E27FC236}">
                  <a16:creationId xmlns:a16="http://schemas.microsoft.com/office/drawing/2014/main" id="{E3F329F4-38F9-4EAC-B1D0-BB570BCABE02}"/>
                </a:ext>
              </a:extLst>
            </p:cNvPr>
            <p:cNvSpPr/>
            <p:nvPr/>
          </p:nvSpPr>
          <p:spPr>
            <a:xfrm>
              <a:off x="3200400" y="4001894"/>
              <a:ext cx="2057400" cy="1035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1BCEB24-3D1E-4BBD-8896-99AFD611116B}"/>
                </a:ext>
              </a:extLst>
            </p:cNvPr>
            <p:cNvSpPr/>
            <p:nvPr/>
          </p:nvSpPr>
          <p:spPr>
            <a:xfrm rot="18891328">
              <a:off x="4205360" y="2684818"/>
              <a:ext cx="4435196"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EDA9974-C788-44C1-BA11-E39E5BA68331}"/>
                </a:ext>
              </a:extLst>
            </p:cNvPr>
            <p:cNvSpPr/>
            <p:nvPr/>
          </p:nvSpPr>
          <p:spPr>
            <a:xfrm>
              <a:off x="4768788" y="4299109"/>
              <a:ext cx="152400" cy="1380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a:extLst>
                <a:ext uri="{FF2B5EF4-FFF2-40B4-BE49-F238E27FC236}">
                  <a16:creationId xmlns:a16="http://schemas.microsoft.com/office/drawing/2014/main" id="{53866775-1D13-4D79-B2D0-37BE7DD3F754}"/>
                </a:ext>
              </a:extLst>
            </p:cNvPr>
            <p:cNvSpPr/>
            <p:nvPr/>
          </p:nvSpPr>
          <p:spPr>
            <a:xfrm>
              <a:off x="6348028" y="2646203"/>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Or 15">
              <a:extLst>
                <a:ext uri="{FF2B5EF4-FFF2-40B4-BE49-F238E27FC236}">
                  <a16:creationId xmlns:a16="http://schemas.microsoft.com/office/drawing/2014/main" id="{ADE11A57-D265-4C04-BF84-7F7441455DEF}"/>
                </a:ext>
              </a:extLst>
            </p:cNvPr>
            <p:cNvSpPr/>
            <p:nvPr/>
          </p:nvSpPr>
          <p:spPr>
            <a:xfrm>
              <a:off x="7752184" y="1244287"/>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67729DD6-1D24-4E1F-89FC-5D071B23EBC7}"/>
                </a:ext>
              </a:extLst>
            </p:cNvPr>
            <p:cNvCxnSpPr>
              <a:cxnSpLocks/>
            </p:cNvCxnSpPr>
            <p:nvPr/>
          </p:nvCxnSpPr>
          <p:spPr>
            <a:xfrm flipH="1" flipV="1">
              <a:off x="6388679" y="1346317"/>
              <a:ext cx="615939" cy="65186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Freeform 30">
              <a:extLst>
                <a:ext uri="{FF2B5EF4-FFF2-40B4-BE49-F238E27FC236}">
                  <a16:creationId xmlns:a16="http://schemas.microsoft.com/office/drawing/2014/main" id="{7D35B1BF-C92F-436F-A640-294C4C7FD40F}"/>
                </a:ext>
              </a:extLst>
            </p:cNvPr>
            <p:cNvSpPr/>
            <p:nvPr/>
          </p:nvSpPr>
          <p:spPr>
            <a:xfrm rot="2164028" flipH="1">
              <a:off x="4452390" y="3957637"/>
              <a:ext cx="834368" cy="803598"/>
            </a:xfrm>
            <a:custGeom>
              <a:avLst/>
              <a:gdLst>
                <a:gd name="connsiteX0" fmla="*/ 175846 w 800540"/>
                <a:gd name="connsiteY0" fmla="*/ 723894 h 794060"/>
                <a:gd name="connsiteX1" fmla="*/ 545123 w 800540"/>
                <a:gd name="connsiteY1" fmla="*/ 785441 h 794060"/>
                <a:gd name="connsiteX2" fmla="*/ 791308 w 800540"/>
                <a:gd name="connsiteY2" fmla="*/ 556841 h 794060"/>
                <a:gd name="connsiteX3" fmla="*/ 729762 w 800540"/>
                <a:gd name="connsiteY3" fmla="*/ 249110 h 794060"/>
                <a:gd name="connsiteX4" fmla="*/ 553915 w 800540"/>
                <a:gd name="connsiteY4" fmla="*/ 55679 h 794060"/>
                <a:gd name="connsiteX5" fmla="*/ 228600 w 800540"/>
                <a:gd name="connsiteY5" fmla="*/ 11717 h 794060"/>
                <a:gd name="connsiteX6" fmla="*/ 0 w 800540"/>
                <a:gd name="connsiteY6" fmla="*/ 240317 h 794060"/>
                <a:gd name="connsiteX0" fmla="*/ 175846 w 808155"/>
                <a:gd name="connsiteY0" fmla="*/ 723313 h 793479"/>
                <a:gd name="connsiteX1" fmla="*/ 545123 w 808155"/>
                <a:gd name="connsiteY1" fmla="*/ 784860 h 793479"/>
                <a:gd name="connsiteX2" fmla="*/ 791308 w 808155"/>
                <a:gd name="connsiteY2" fmla="*/ 556260 h 793479"/>
                <a:gd name="connsiteX3" fmla="*/ 760759 w 808155"/>
                <a:gd name="connsiteY3" fmla="*/ 225281 h 793479"/>
                <a:gd name="connsiteX4" fmla="*/ 553915 w 808155"/>
                <a:gd name="connsiteY4" fmla="*/ 55098 h 793479"/>
                <a:gd name="connsiteX5" fmla="*/ 228600 w 808155"/>
                <a:gd name="connsiteY5" fmla="*/ 11136 h 793479"/>
                <a:gd name="connsiteX6" fmla="*/ 0 w 808155"/>
                <a:gd name="connsiteY6" fmla="*/ 239736 h 793479"/>
                <a:gd name="connsiteX0" fmla="*/ 175846 w 808155"/>
                <a:gd name="connsiteY0" fmla="*/ 733432 h 803598"/>
                <a:gd name="connsiteX1" fmla="*/ 545123 w 808155"/>
                <a:gd name="connsiteY1" fmla="*/ 794979 h 803598"/>
                <a:gd name="connsiteX2" fmla="*/ 791308 w 808155"/>
                <a:gd name="connsiteY2" fmla="*/ 566379 h 803598"/>
                <a:gd name="connsiteX3" fmla="*/ 760759 w 808155"/>
                <a:gd name="connsiteY3" fmla="*/ 235400 h 803598"/>
                <a:gd name="connsiteX4" fmla="*/ 553915 w 808155"/>
                <a:gd name="connsiteY4" fmla="*/ 34221 h 803598"/>
                <a:gd name="connsiteX5" fmla="*/ 228600 w 808155"/>
                <a:gd name="connsiteY5" fmla="*/ 21255 h 803598"/>
                <a:gd name="connsiteX6" fmla="*/ 0 w 808155"/>
                <a:gd name="connsiteY6" fmla="*/ 249855 h 803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8155" h="803598">
                  <a:moveTo>
                    <a:pt x="175846" y="733432"/>
                  </a:moveTo>
                  <a:cubicBezTo>
                    <a:pt x="309196" y="778126"/>
                    <a:pt x="442546" y="822821"/>
                    <a:pt x="545123" y="794979"/>
                  </a:cubicBezTo>
                  <a:cubicBezTo>
                    <a:pt x="647700" y="767137"/>
                    <a:pt x="755369" y="659642"/>
                    <a:pt x="791308" y="566379"/>
                  </a:cubicBezTo>
                  <a:cubicBezTo>
                    <a:pt x="827247" y="473116"/>
                    <a:pt x="800325" y="324093"/>
                    <a:pt x="760759" y="235400"/>
                  </a:cubicBezTo>
                  <a:cubicBezTo>
                    <a:pt x="721194" y="146707"/>
                    <a:pt x="642608" y="69912"/>
                    <a:pt x="553915" y="34221"/>
                  </a:cubicBezTo>
                  <a:cubicBezTo>
                    <a:pt x="465222" y="-1470"/>
                    <a:pt x="320919" y="-14684"/>
                    <a:pt x="228600" y="21255"/>
                  </a:cubicBezTo>
                  <a:cubicBezTo>
                    <a:pt x="136281" y="57194"/>
                    <a:pt x="68140" y="150941"/>
                    <a:pt x="0" y="249855"/>
                  </a:cubicBezTo>
                </a:path>
              </a:pathLst>
            </a:custGeom>
            <a:noFill/>
            <a:ln w="57150">
              <a:solidFill>
                <a:srgbClr val="FF0000"/>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05FD7719-3B72-4915-9CFC-F0C392122B61}"/>
                </a:ext>
              </a:extLst>
            </p:cNvPr>
            <p:cNvCxnSpPr>
              <a:cxnSpLocks/>
            </p:cNvCxnSpPr>
            <p:nvPr/>
          </p:nvCxnSpPr>
          <p:spPr>
            <a:xfrm flipH="1">
              <a:off x="3575720" y="1988840"/>
              <a:ext cx="3456384" cy="18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86FA590-4955-49D2-907E-1AF70E97C14A}"/>
                </a:ext>
              </a:extLst>
            </p:cNvPr>
            <p:cNvSpPr txBox="1"/>
            <p:nvPr/>
          </p:nvSpPr>
          <p:spPr>
            <a:xfrm>
              <a:off x="6875877" y="1472506"/>
              <a:ext cx="416767" cy="461665"/>
            </a:xfrm>
            <a:prstGeom prst="rect">
              <a:avLst/>
            </a:prstGeom>
            <a:noFill/>
          </p:spPr>
          <p:txBody>
            <a:bodyPr wrap="square" rtlCol="0">
              <a:spAutoFit/>
            </a:bodyPr>
            <a:lstStyle/>
            <a:p>
              <a:r>
                <a:rPr lang="en-US" sz="2400" b="1" dirty="0"/>
                <a:t>A</a:t>
              </a:r>
            </a:p>
          </p:txBody>
        </p:sp>
        <p:cxnSp>
          <p:nvCxnSpPr>
            <p:cNvPr id="50" name="Straight Connector 49">
              <a:extLst>
                <a:ext uri="{FF2B5EF4-FFF2-40B4-BE49-F238E27FC236}">
                  <a16:creationId xmlns:a16="http://schemas.microsoft.com/office/drawing/2014/main" id="{6718CACD-8519-4597-AFBE-0AE46B625153}"/>
                </a:ext>
              </a:extLst>
            </p:cNvPr>
            <p:cNvCxnSpPr>
              <a:cxnSpLocks/>
            </p:cNvCxnSpPr>
            <p:nvPr/>
          </p:nvCxnSpPr>
          <p:spPr>
            <a:xfrm flipH="1" flipV="1">
              <a:off x="3647728" y="2160571"/>
              <a:ext cx="31800" cy="1808489"/>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E2D9D95C-A662-4F1A-BE5C-7C4982E390E3}"/>
                </a:ext>
              </a:extLst>
            </p:cNvPr>
            <p:cNvSpPr/>
            <p:nvPr/>
          </p:nvSpPr>
          <p:spPr>
            <a:xfrm>
              <a:off x="3390680" y="3761325"/>
              <a:ext cx="577696" cy="55804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a:extLst>
                <a:ext uri="{FF2B5EF4-FFF2-40B4-BE49-F238E27FC236}">
                  <a16:creationId xmlns:a16="http://schemas.microsoft.com/office/drawing/2014/main" id="{6D55BC22-2CCB-4D52-9E7D-85F4B28DB021}"/>
                </a:ext>
              </a:extLst>
            </p:cNvPr>
            <p:cNvCxnSpPr>
              <a:cxnSpLocks/>
            </p:cNvCxnSpPr>
            <p:nvPr/>
          </p:nvCxnSpPr>
          <p:spPr>
            <a:xfrm flipH="1">
              <a:off x="3679528" y="3746598"/>
              <a:ext cx="1465314" cy="643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597E5671-26D3-4DBB-86CB-1A45F3050FC0}"/>
                </a:ext>
              </a:extLst>
            </p:cNvPr>
            <p:cNvSpPr txBox="1"/>
            <p:nvPr/>
          </p:nvSpPr>
          <p:spPr>
            <a:xfrm>
              <a:off x="4326856" y="3284984"/>
              <a:ext cx="941052" cy="369332"/>
            </a:xfrm>
            <a:prstGeom prst="rect">
              <a:avLst/>
            </a:prstGeom>
            <a:noFill/>
          </p:spPr>
          <p:txBody>
            <a:bodyPr wrap="square" rtlCol="0">
              <a:spAutoFit/>
            </a:bodyPr>
            <a:lstStyle/>
            <a:p>
              <a:r>
                <a:rPr lang="en-US" b="1" dirty="0">
                  <a:solidFill>
                    <a:srgbClr val="7030A0"/>
                  </a:solidFill>
                </a:rPr>
                <a:t>30 Deg</a:t>
              </a:r>
            </a:p>
          </p:txBody>
        </p:sp>
        <p:sp>
          <p:nvSpPr>
            <p:cNvPr id="55" name="Freeform 21">
              <a:extLst>
                <a:ext uri="{FF2B5EF4-FFF2-40B4-BE49-F238E27FC236}">
                  <a16:creationId xmlns:a16="http://schemas.microsoft.com/office/drawing/2014/main" id="{B51F0143-904C-439C-9765-1D947728E8DB}"/>
                </a:ext>
              </a:extLst>
            </p:cNvPr>
            <p:cNvSpPr/>
            <p:nvPr/>
          </p:nvSpPr>
          <p:spPr>
            <a:xfrm rot="941469">
              <a:off x="4207095" y="3454697"/>
              <a:ext cx="226707" cy="266204"/>
            </a:xfrm>
            <a:custGeom>
              <a:avLst/>
              <a:gdLst>
                <a:gd name="connsiteX0" fmla="*/ 0 w 247973"/>
                <a:gd name="connsiteY0" fmla="*/ 0 h 503695"/>
                <a:gd name="connsiteX1" fmla="*/ 178230 w 247973"/>
                <a:gd name="connsiteY1" fmla="*/ 162732 h 503695"/>
                <a:gd name="connsiteX2" fmla="*/ 247973 w 247973"/>
                <a:gd name="connsiteY2" fmla="*/ 503695 h 503695"/>
              </a:gdLst>
              <a:ahLst/>
              <a:cxnLst>
                <a:cxn ang="0">
                  <a:pos x="connsiteX0" y="connsiteY0"/>
                </a:cxn>
                <a:cxn ang="0">
                  <a:pos x="connsiteX1" y="connsiteY1"/>
                </a:cxn>
                <a:cxn ang="0">
                  <a:pos x="connsiteX2" y="connsiteY2"/>
                </a:cxn>
              </a:cxnLst>
              <a:rect l="l" t="t" r="r" b="b"/>
              <a:pathLst>
                <a:path w="247973" h="503695">
                  <a:moveTo>
                    <a:pt x="0" y="0"/>
                  </a:moveTo>
                  <a:cubicBezTo>
                    <a:pt x="68450" y="39391"/>
                    <a:pt x="136901" y="78783"/>
                    <a:pt x="178230" y="162732"/>
                  </a:cubicBezTo>
                  <a:cubicBezTo>
                    <a:pt x="219559" y="246681"/>
                    <a:pt x="233766" y="375188"/>
                    <a:pt x="247973" y="503695"/>
                  </a:cubicBezTo>
                </a:path>
              </a:pathLst>
            </a:custGeom>
            <a:noFill/>
            <a:ln w="38100">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Left Brace 55">
              <a:extLst>
                <a:ext uri="{FF2B5EF4-FFF2-40B4-BE49-F238E27FC236}">
                  <a16:creationId xmlns:a16="http://schemas.microsoft.com/office/drawing/2014/main" id="{D9AEE2D0-ADB9-42DF-B6AC-9234FCC0BE7D}"/>
                </a:ext>
              </a:extLst>
            </p:cNvPr>
            <p:cNvSpPr/>
            <p:nvPr/>
          </p:nvSpPr>
          <p:spPr>
            <a:xfrm rot="13528982">
              <a:off x="5968796" y="2124165"/>
              <a:ext cx="990516" cy="3144031"/>
            </a:xfrm>
            <a:prstGeom prst="leftBrace">
              <a:avLst>
                <a:gd name="adj1" fmla="val 30227"/>
                <a:gd name="adj2" fmla="val 49633"/>
              </a:avLst>
            </a:pr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F7231FB2-EBBE-4D6D-9E02-9718AC8F24E0}"/>
                </a:ext>
              </a:extLst>
            </p:cNvPr>
            <p:cNvSpPr txBox="1"/>
            <p:nvPr/>
          </p:nvSpPr>
          <p:spPr>
            <a:xfrm>
              <a:off x="6476878" y="4089458"/>
              <a:ext cx="941052" cy="369332"/>
            </a:xfrm>
            <a:prstGeom prst="rect">
              <a:avLst/>
            </a:prstGeom>
            <a:noFill/>
          </p:spPr>
          <p:txBody>
            <a:bodyPr wrap="square" rtlCol="0">
              <a:spAutoFit/>
            </a:bodyPr>
            <a:lstStyle/>
            <a:p>
              <a:r>
                <a:rPr lang="en-US" dirty="0"/>
                <a:t>3.0 Ft</a:t>
              </a:r>
            </a:p>
          </p:txBody>
        </p:sp>
        <p:sp>
          <p:nvSpPr>
            <p:cNvPr id="58" name="TextBox 57">
              <a:extLst>
                <a:ext uri="{FF2B5EF4-FFF2-40B4-BE49-F238E27FC236}">
                  <a16:creationId xmlns:a16="http://schemas.microsoft.com/office/drawing/2014/main" id="{26AF826D-18C2-4BE7-8E34-FA1C3D8CBF24}"/>
                </a:ext>
              </a:extLst>
            </p:cNvPr>
            <p:cNvSpPr txBox="1"/>
            <p:nvPr/>
          </p:nvSpPr>
          <p:spPr>
            <a:xfrm>
              <a:off x="4272744" y="4987625"/>
              <a:ext cx="4150568" cy="430887"/>
            </a:xfrm>
            <a:prstGeom prst="rect">
              <a:avLst/>
            </a:prstGeom>
            <a:noFill/>
          </p:spPr>
          <p:txBody>
            <a:bodyPr wrap="square" rtlCol="0">
              <a:spAutoFit/>
            </a:bodyPr>
            <a:lstStyle/>
            <a:p>
              <a:r>
                <a:rPr lang="en-US" sz="2200" b="1" dirty="0"/>
                <a:t>Moment</a:t>
              </a:r>
              <a:r>
                <a:rPr lang="en-US" sz="2200" b="1" baseline="-25000" dirty="0"/>
                <a:t>Load</a:t>
              </a:r>
              <a:r>
                <a:rPr lang="en-US" sz="2200" dirty="0"/>
                <a:t>  =   </a:t>
              </a:r>
              <a:r>
                <a:rPr lang="en-US" sz="2200" b="1" dirty="0">
                  <a:solidFill>
                    <a:srgbClr val="FF0000"/>
                  </a:solidFill>
                </a:rPr>
                <a:t>16.8 ft*</a:t>
              </a:r>
              <a:r>
                <a:rPr lang="en-US" sz="2200" b="1" dirty="0" err="1">
                  <a:solidFill>
                    <a:srgbClr val="FF0000"/>
                  </a:solidFill>
                </a:rPr>
                <a:t>lbs</a:t>
              </a:r>
              <a:r>
                <a:rPr lang="en-US" sz="2200" b="1" dirty="0">
                  <a:solidFill>
                    <a:srgbClr val="FF0000"/>
                  </a:solidFill>
                </a:rPr>
                <a:t>      </a:t>
              </a:r>
            </a:p>
          </p:txBody>
        </p:sp>
        <p:sp>
          <p:nvSpPr>
            <p:cNvPr id="6" name="TextBox 5">
              <a:extLst>
                <a:ext uri="{FF2B5EF4-FFF2-40B4-BE49-F238E27FC236}">
                  <a16:creationId xmlns:a16="http://schemas.microsoft.com/office/drawing/2014/main" id="{1725EE52-FC59-4076-8AB0-2E617DA15344}"/>
                </a:ext>
              </a:extLst>
            </p:cNvPr>
            <p:cNvSpPr txBox="1"/>
            <p:nvPr/>
          </p:nvSpPr>
          <p:spPr>
            <a:xfrm>
              <a:off x="5879976" y="915107"/>
              <a:ext cx="1296144" cy="461665"/>
            </a:xfrm>
            <a:prstGeom prst="rect">
              <a:avLst/>
            </a:prstGeom>
            <a:noFill/>
          </p:spPr>
          <p:txBody>
            <a:bodyPr wrap="square" rtlCol="0">
              <a:spAutoFit/>
            </a:bodyPr>
            <a:lstStyle/>
            <a:p>
              <a:r>
                <a:rPr lang="en-US" sz="2400" dirty="0"/>
                <a:t>5.6 </a:t>
              </a:r>
              <a:r>
                <a:rPr lang="en-US" sz="2400" dirty="0" err="1"/>
                <a:t>lbs</a:t>
              </a:r>
              <a:endParaRPr lang="en-US" sz="2400" dirty="0"/>
            </a:p>
          </p:txBody>
        </p:sp>
      </p:grpSp>
    </p:spTree>
    <p:extLst>
      <p:ext uri="{BB962C8B-B14F-4D97-AF65-F5344CB8AC3E}">
        <p14:creationId xmlns:p14="http://schemas.microsoft.com/office/powerpoint/2010/main" val="132037535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A1674C5-C71D-4F78-8467-EC4F18C93BD3}"/>
              </a:ext>
            </a:extLst>
          </p:cNvPr>
          <p:cNvGrpSpPr/>
          <p:nvPr/>
        </p:nvGrpSpPr>
        <p:grpSpPr>
          <a:xfrm>
            <a:off x="1602646" y="747254"/>
            <a:ext cx="3261503" cy="2634208"/>
            <a:chOff x="3527884" y="3573016"/>
            <a:chExt cx="3261503" cy="2634208"/>
          </a:xfrm>
        </p:grpSpPr>
        <p:grpSp>
          <p:nvGrpSpPr>
            <p:cNvPr id="3" name="Group 10">
              <a:extLst>
                <a:ext uri="{FF2B5EF4-FFF2-40B4-BE49-F238E27FC236}">
                  <a16:creationId xmlns:a16="http://schemas.microsoft.com/office/drawing/2014/main" id="{AC9EA602-D6A8-4325-BE7A-ACE1A24435D9}"/>
                </a:ext>
              </a:extLst>
            </p:cNvPr>
            <p:cNvGrpSpPr/>
            <p:nvPr/>
          </p:nvGrpSpPr>
          <p:grpSpPr>
            <a:xfrm>
              <a:off x="3527884" y="5445224"/>
              <a:ext cx="2057400" cy="762000"/>
              <a:chOff x="838200" y="5410200"/>
              <a:chExt cx="2057400" cy="762000"/>
            </a:xfrm>
          </p:grpSpPr>
          <p:sp>
            <p:nvSpPr>
              <p:cNvPr id="24" name="Rectangle 23">
                <a:extLst>
                  <a:ext uri="{FF2B5EF4-FFF2-40B4-BE49-F238E27FC236}">
                    <a16:creationId xmlns:a16="http://schemas.microsoft.com/office/drawing/2014/main" id="{43E625EE-B4B6-422D-931F-9312231B4147}"/>
                  </a:ext>
                </a:extLst>
              </p:cNvPr>
              <p:cNvSpPr/>
              <p:nvPr/>
            </p:nvSpPr>
            <p:spPr>
              <a:xfrm>
                <a:off x="838200" y="5410200"/>
                <a:ext cx="2057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0B6E2988-F688-42AD-B249-D8CCD3B70FCE}"/>
                  </a:ext>
                </a:extLst>
              </p:cNvPr>
              <p:cNvSpPr/>
              <p:nvPr/>
            </p:nvSpPr>
            <p:spPr>
              <a:xfrm>
                <a:off x="899592" y="5715000"/>
                <a:ext cx="457200" cy="457200"/>
              </a:xfrm>
              <a:prstGeom prst="ellipse">
                <a:avLst/>
              </a:prstGeom>
              <a:solidFill>
                <a:srgbClr val="FF00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3D03A7C6-CCBE-4998-BBF9-06F9E76259C7}"/>
                  </a:ext>
                </a:extLst>
              </p:cNvPr>
              <p:cNvSpPr/>
              <p:nvPr/>
            </p:nvSpPr>
            <p:spPr>
              <a:xfrm>
                <a:off x="1096616" y="5909084"/>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7A1F078-BFBC-4B4E-A34A-2A45858235FA}"/>
                  </a:ext>
                </a:extLst>
              </p:cNvPr>
              <p:cNvSpPr/>
              <p:nvPr/>
            </p:nvSpPr>
            <p:spPr>
              <a:xfrm>
                <a:off x="2386608" y="5708104"/>
                <a:ext cx="457200" cy="457200"/>
              </a:xfrm>
              <a:prstGeom prst="ellipse">
                <a:avLst/>
              </a:prstGeom>
              <a:solidFill>
                <a:srgbClr val="FF00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1DF2E4C8-5E46-43DF-8E81-8A7D4FEB9945}"/>
                  </a:ext>
                </a:extLst>
              </p:cNvPr>
              <p:cNvSpPr/>
              <p:nvPr/>
            </p:nvSpPr>
            <p:spPr>
              <a:xfrm>
                <a:off x="2583632" y="5902188"/>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60AA5B7A-DB7E-4796-98A3-11E542CE585B}"/>
                </a:ext>
              </a:extLst>
            </p:cNvPr>
            <p:cNvSpPr/>
            <p:nvPr/>
          </p:nvSpPr>
          <p:spPr>
            <a:xfrm>
              <a:off x="4716016" y="5373216"/>
              <a:ext cx="864096" cy="72008"/>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ED9E756-FBD3-4AF3-B6A7-AB4B8ABDE1AB}"/>
                </a:ext>
              </a:extLst>
            </p:cNvPr>
            <p:cNvSpPr/>
            <p:nvPr/>
          </p:nvSpPr>
          <p:spPr>
            <a:xfrm>
              <a:off x="5400092" y="3573016"/>
              <a:ext cx="45719" cy="176419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27">
              <a:extLst>
                <a:ext uri="{FF2B5EF4-FFF2-40B4-BE49-F238E27FC236}">
                  <a16:creationId xmlns:a16="http://schemas.microsoft.com/office/drawing/2014/main" id="{CA580B4A-F30B-49EB-A79B-29C33EF4C32F}"/>
                </a:ext>
              </a:extLst>
            </p:cNvPr>
            <p:cNvGrpSpPr/>
            <p:nvPr/>
          </p:nvGrpSpPr>
          <p:grpSpPr>
            <a:xfrm>
              <a:off x="5472100" y="3573016"/>
              <a:ext cx="91438" cy="1764196"/>
              <a:chOff x="3014113" y="2780928"/>
              <a:chExt cx="91438" cy="1764196"/>
            </a:xfrm>
          </p:grpSpPr>
          <p:sp>
            <p:nvSpPr>
              <p:cNvPr id="21" name="Rectangle 20">
                <a:extLst>
                  <a:ext uri="{FF2B5EF4-FFF2-40B4-BE49-F238E27FC236}">
                    <a16:creationId xmlns:a16="http://schemas.microsoft.com/office/drawing/2014/main" id="{60A68F14-2D9F-48DD-A3E3-64C927747030}"/>
                  </a:ext>
                </a:extLst>
              </p:cNvPr>
              <p:cNvSpPr/>
              <p:nvPr/>
            </p:nvSpPr>
            <p:spPr>
              <a:xfrm>
                <a:off x="3059832" y="2780928"/>
                <a:ext cx="45719" cy="176419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F02D585-B66D-4654-92E4-7DD1C963BF73}"/>
                  </a:ext>
                </a:extLst>
              </p:cNvPr>
              <p:cNvSpPr/>
              <p:nvPr/>
            </p:nvSpPr>
            <p:spPr>
              <a:xfrm>
                <a:off x="3014113" y="3789040"/>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3AB81B5-A396-495E-8319-9CDF767CE8CF}"/>
                  </a:ext>
                </a:extLst>
              </p:cNvPr>
              <p:cNvSpPr/>
              <p:nvPr/>
            </p:nvSpPr>
            <p:spPr>
              <a:xfrm>
                <a:off x="3014113" y="4041068"/>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31">
              <a:extLst>
                <a:ext uri="{FF2B5EF4-FFF2-40B4-BE49-F238E27FC236}">
                  <a16:creationId xmlns:a16="http://schemas.microsoft.com/office/drawing/2014/main" id="{4F4BDABE-883E-4A62-92B7-A7207F0E5820}"/>
                </a:ext>
              </a:extLst>
            </p:cNvPr>
            <p:cNvGrpSpPr/>
            <p:nvPr/>
          </p:nvGrpSpPr>
          <p:grpSpPr>
            <a:xfrm>
              <a:off x="5580112" y="4257092"/>
              <a:ext cx="91438" cy="1764196"/>
              <a:chOff x="3004398" y="4257092"/>
              <a:chExt cx="91438" cy="1764196"/>
            </a:xfrm>
          </p:grpSpPr>
          <p:sp>
            <p:nvSpPr>
              <p:cNvPr id="18" name="Rectangle 17">
                <a:extLst>
                  <a:ext uri="{FF2B5EF4-FFF2-40B4-BE49-F238E27FC236}">
                    <a16:creationId xmlns:a16="http://schemas.microsoft.com/office/drawing/2014/main" id="{31686AC8-5EB6-4896-8949-7D66DEE88304}"/>
                  </a:ext>
                </a:extLst>
              </p:cNvPr>
              <p:cNvSpPr/>
              <p:nvPr/>
            </p:nvSpPr>
            <p:spPr>
              <a:xfrm>
                <a:off x="3050117" y="4257092"/>
                <a:ext cx="45719" cy="176419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C52AB75-0FC5-4C96-8BCD-A9B96A4BB4A0}"/>
                  </a:ext>
                </a:extLst>
              </p:cNvPr>
              <p:cNvSpPr/>
              <p:nvPr/>
            </p:nvSpPr>
            <p:spPr>
              <a:xfrm>
                <a:off x="3004398" y="4977172"/>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1A18DD5-1977-4C2C-B69C-E874DC423CAD}"/>
                  </a:ext>
                </a:extLst>
              </p:cNvPr>
              <p:cNvSpPr/>
              <p:nvPr/>
            </p:nvSpPr>
            <p:spPr>
              <a:xfrm>
                <a:off x="3004398" y="5193196"/>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5C5119AC-2306-4E70-AA51-7CD80AEB8D6F}"/>
                </a:ext>
              </a:extLst>
            </p:cNvPr>
            <p:cNvGrpSpPr/>
            <p:nvPr/>
          </p:nvGrpSpPr>
          <p:grpSpPr>
            <a:xfrm>
              <a:off x="5671550" y="5517232"/>
              <a:ext cx="520630" cy="540060"/>
              <a:chOff x="5671550" y="5661248"/>
              <a:chExt cx="520630" cy="540060"/>
            </a:xfrm>
          </p:grpSpPr>
          <p:grpSp>
            <p:nvGrpSpPr>
              <p:cNvPr id="13" name="Group 35">
                <a:extLst>
                  <a:ext uri="{FF2B5EF4-FFF2-40B4-BE49-F238E27FC236}">
                    <a16:creationId xmlns:a16="http://schemas.microsoft.com/office/drawing/2014/main" id="{308049CE-FAB2-4094-BDB4-BAD97AED0933}"/>
                  </a:ext>
                </a:extLst>
              </p:cNvPr>
              <p:cNvGrpSpPr/>
              <p:nvPr/>
            </p:nvGrpSpPr>
            <p:grpSpPr>
              <a:xfrm>
                <a:off x="5671550" y="5661248"/>
                <a:ext cx="91438" cy="540060"/>
                <a:chOff x="3014113" y="4005064"/>
                <a:chExt cx="91438" cy="540060"/>
              </a:xfrm>
            </p:grpSpPr>
            <p:sp>
              <p:nvSpPr>
                <p:cNvPr id="15" name="Rectangle 14">
                  <a:extLst>
                    <a:ext uri="{FF2B5EF4-FFF2-40B4-BE49-F238E27FC236}">
                      <a16:creationId xmlns:a16="http://schemas.microsoft.com/office/drawing/2014/main" id="{75658C10-568E-48C2-B34E-584D373A5529}"/>
                    </a:ext>
                  </a:extLst>
                </p:cNvPr>
                <p:cNvSpPr/>
                <p:nvPr/>
              </p:nvSpPr>
              <p:spPr>
                <a:xfrm>
                  <a:off x="3059832" y="4005064"/>
                  <a:ext cx="45719" cy="54006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9D20B8A-F54C-4783-82A8-B14C5DF7F0E6}"/>
                    </a:ext>
                  </a:extLst>
                </p:cNvPr>
                <p:cNvSpPr/>
                <p:nvPr/>
              </p:nvSpPr>
              <p:spPr>
                <a:xfrm>
                  <a:off x="3014113" y="4257092"/>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8537057-4428-4B56-8045-B21FD1B3BA66}"/>
                    </a:ext>
                  </a:extLst>
                </p:cNvPr>
                <p:cNvSpPr/>
                <p:nvPr/>
              </p:nvSpPr>
              <p:spPr>
                <a:xfrm>
                  <a:off x="3014113" y="4041068"/>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57C85172-2ED9-4E1E-9D92-91AD9179C796}"/>
                  </a:ext>
                </a:extLst>
              </p:cNvPr>
              <p:cNvSpPr/>
              <p:nvPr/>
            </p:nvSpPr>
            <p:spPr>
              <a:xfrm rot="5400000">
                <a:off x="5940152" y="5913276"/>
                <a:ext cx="108012" cy="39604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24">
              <a:extLst>
                <a:ext uri="{FF2B5EF4-FFF2-40B4-BE49-F238E27FC236}">
                  <a16:creationId xmlns:a16="http://schemas.microsoft.com/office/drawing/2014/main" id="{9A794D11-67CF-406B-9562-1052D14F6226}"/>
                </a:ext>
              </a:extLst>
            </p:cNvPr>
            <p:cNvGrpSpPr/>
            <p:nvPr/>
          </p:nvGrpSpPr>
          <p:grpSpPr>
            <a:xfrm rot="1902291">
              <a:off x="5745271" y="5811482"/>
              <a:ext cx="1044116" cy="216024"/>
              <a:chOff x="5796136" y="5985284"/>
              <a:chExt cx="1044116" cy="216024"/>
            </a:xfrm>
          </p:grpSpPr>
          <p:sp>
            <p:nvSpPr>
              <p:cNvPr id="10" name="Rounded Rectangle 27">
                <a:extLst>
                  <a:ext uri="{FF2B5EF4-FFF2-40B4-BE49-F238E27FC236}">
                    <a16:creationId xmlns:a16="http://schemas.microsoft.com/office/drawing/2014/main" id="{234A3B58-9684-4A2A-BFD5-5F267BE5810D}"/>
                  </a:ext>
                </a:extLst>
              </p:cNvPr>
              <p:cNvSpPr/>
              <p:nvPr/>
            </p:nvSpPr>
            <p:spPr>
              <a:xfrm>
                <a:off x="5796136" y="5985284"/>
                <a:ext cx="1044116" cy="216024"/>
              </a:xfrm>
              <a:prstGeom prst="roundRect">
                <a:avLst>
                  <a:gd name="adj" fmla="val 4383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48B4329-6F01-4A75-AC3D-6A101FA33963}"/>
                  </a:ext>
                </a:extLst>
              </p:cNvPr>
              <p:cNvSpPr/>
              <p:nvPr/>
            </p:nvSpPr>
            <p:spPr>
              <a:xfrm>
                <a:off x="5796136" y="5985284"/>
                <a:ext cx="324036" cy="216024"/>
              </a:xfrm>
              <a:prstGeom prst="ellipse">
                <a:avLst/>
              </a:prstGeom>
              <a:solidFill>
                <a:srgbClr val="FFFF00"/>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D92F4AC-CA82-4664-9335-977E9EDADCB7}"/>
                  </a:ext>
                </a:extLst>
              </p:cNvPr>
              <p:cNvSpPr/>
              <p:nvPr/>
            </p:nvSpPr>
            <p:spPr>
              <a:xfrm>
                <a:off x="6516216" y="5985284"/>
                <a:ext cx="324036" cy="216024"/>
              </a:xfrm>
              <a:prstGeom prst="ellipse">
                <a:avLst/>
              </a:prstGeom>
              <a:solidFill>
                <a:srgbClr val="FFFF00"/>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9" name="Group 28">
            <a:extLst>
              <a:ext uri="{FF2B5EF4-FFF2-40B4-BE49-F238E27FC236}">
                <a16:creationId xmlns:a16="http://schemas.microsoft.com/office/drawing/2014/main" id="{ED3A5040-E5BC-49BF-956C-BC63204D04BD}"/>
              </a:ext>
            </a:extLst>
          </p:cNvPr>
          <p:cNvGrpSpPr/>
          <p:nvPr/>
        </p:nvGrpSpPr>
        <p:grpSpPr>
          <a:xfrm>
            <a:off x="4996033" y="2231382"/>
            <a:ext cx="2664296" cy="2634208"/>
            <a:chOff x="3527884" y="3573016"/>
            <a:chExt cx="2664296" cy="2634208"/>
          </a:xfrm>
        </p:grpSpPr>
        <p:grpSp>
          <p:nvGrpSpPr>
            <p:cNvPr id="30" name="Group 10">
              <a:extLst>
                <a:ext uri="{FF2B5EF4-FFF2-40B4-BE49-F238E27FC236}">
                  <a16:creationId xmlns:a16="http://schemas.microsoft.com/office/drawing/2014/main" id="{B9410B5F-25EB-4396-88B0-E7316543EF81}"/>
                </a:ext>
              </a:extLst>
            </p:cNvPr>
            <p:cNvGrpSpPr/>
            <p:nvPr/>
          </p:nvGrpSpPr>
          <p:grpSpPr>
            <a:xfrm>
              <a:off x="3527884" y="5445224"/>
              <a:ext cx="2057400" cy="762000"/>
              <a:chOff x="838200" y="5410200"/>
              <a:chExt cx="2057400" cy="762000"/>
            </a:xfrm>
          </p:grpSpPr>
          <p:sp>
            <p:nvSpPr>
              <p:cNvPr id="53" name="Rectangle 52">
                <a:extLst>
                  <a:ext uri="{FF2B5EF4-FFF2-40B4-BE49-F238E27FC236}">
                    <a16:creationId xmlns:a16="http://schemas.microsoft.com/office/drawing/2014/main" id="{080A048C-574B-4CF6-A2CD-62F1E80F7A54}"/>
                  </a:ext>
                </a:extLst>
              </p:cNvPr>
              <p:cNvSpPr/>
              <p:nvPr/>
            </p:nvSpPr>
            <p:spPr>
              <a:xfrm>
                <a:off x="838200" y="5410200"/>
                <a:ext cx="2057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D22206FA-EAFD-445B-82F8-B5ACAB7503A8}"/>
                  </a:ext>
                </a:extLst>
              </p:cNvPr>
              <p:cNvSpPr/>
              <p:nvPr/>
            </p:nvSpPr>
            <p:spPr>
              <a:xfrm>
                <a:off x="899592" y="5715000"/>
                <a:ext cx="457200" cy="457200"/>
              </a:xfrm>
              <a:prstGeom prst="ellipse">
                <a:avLst/>
              </a:prstGeom>
              <a:solidFill>
                <a:srgbClr val="FF00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42970047-F558-43A6-B94A-FD7A3A5FBAF9}"/>
                  </a:ext>
                </a:extLst>
              </p:cNvPr>
              <p:cNvSpPr/>
              <p:nvPr/>
            </p:nvSpPr>
            <p:spPr>
              <a:xfrm>
                <a:off x="1096616" y="5909084"/>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EEE99C2A-49F9-42D4-96FF-A747EF3A98A9}"/>
                  </a:ext>
                </a:extLst>
              </p:cNvPr>
              <p:cNvSpPr/>
              <p:nvPr/>
            </p:nvSpPr>
            <p:spPr>
              <a:xfrm>
                <a:off x="2386608" y="5708104"/>
                <a:ext cx="457200" cy="457200"/>
              </a:xfrm>
              <a:prstGeom prst="ellipse">
                <a:avLst/>
              </a:prstGeom>
              <a:solidFill>
                <a:srgbClr val="FF00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B95C621F-7B1B-4104-A90A-8D1336D2D8D7}"/>
                  </a:ext>
                </a:extLst>
              </p:cNvPr>
              <p:cNvSpPr/>
              <p:nvPr/>
            </p:nvSpPr>
            <p:spPr>
              <a:xfrm>
                <a:off x="2583632" y="5902188"/>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30">
              <a:extLst>
                <a:ext uri="{FF2B5EF4-FFF2-40B4-BE49-F238E27FC236}">
                  <a16:creationId xmlns:a16="http://schemas.microsoft.com/office/drawing/2014/main" id="{217A0B38-47B3-4640-BF99-D23AB2EC437D}"/>
                </a:ext>
              </a:extLst>
            </p:cNvPr>
            <p:cNvSpPr/>
            <p:nvPr/>
          </p:nvSpPr>
          <p:spPr>
            <a:xfrm>
              <a:off x="4716016" y="5373216"/>
              <a:ext cx="864096" cy="72008"/>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FF9543B-4C1E-4FC6-9D5D-FE683F41664E}"/>
                </a:ext>
              </a:extLst>
            </p:cNvPr>
            <p:cNvSpPr/>
            <p:nvPr/>
          </p:nvSpPr>
          <p:spPr>
            <a:xfrm>
              <a:off x="5400092" y="3573016"/>
              <a:ext cx="45719" cy="176419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27">
              <a:extLst>
                <a:ext uri="{FF2B5EF4-FFF2-40B4-BE49-F238E27FC236}">
                  <a16:creationId xmlns:a16="http://schemas.microsoft.com/office/drawing/2014/main" id="{A5764CBC-566A-4038-989E-5121E51423B6}"/>
                </a:ext>
              </a:extLst>
            </p:cNvPr>
            <p:cNvGrpSpPr/>
            <p:nvPr/>
          </p:nvGrpSpPr>
          <p:grpSpPr>
            <a:xfrm>
              <a:off x="5472100" y="3573016"/>
              <a:ext cx="91438" cy="1764196"/>
              <a:chOff x="3014113" y="2780928"/>
              <a:chExt cx="91438" cy="1764196"/>
            </a:xfrm>
          </p:grpSpPr>
          <p:sp>
            <p:nvSpPr>
              <p:cNvPr id="50" name="Rectangle 49">
                <a:extLst>
                  <a:ext uri="{FF2B5EF4-FFF2-40B4-BE49-F238E27FC236}">
                    <a16:creationId xmlns:a16="http://schemas.microsoft.com/office/drawing/2014/main" id="{B0214D70-454B-49E9-A37B-0D6E96525E8F}"/>
                  </a:ext>
                </a:extLst>
              </p:cNvPr>
              <p:cNvSpPr/>
              <p:nvPr/>
            </p:nvSpPr>
            <p:spPr>
              <a:xfrm>
                <a:off x="3059832" y="2780928"/>
                <a:ext cx="45719" cy="176419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4B06E8CD-1C7E-484C-AB20-8B239BA17098}"/>
                  </a:ext>
                </a:extLst>
              </p:cNvPr>
              <p:cNvSpPr/>
              <p:nvPr/>
            </p:nvSpPr>
            <p:spPr>
              <a:xfrm>
                <a:off x="3014113" y="3789040"/>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0BC06008-81E4-4FC5-AF8F-0872401B608A}"/>
                  </a:ext>
                </a:extLst>
              </p:cNvPr>
              <p:cNvSpPr/>
              <p:nvPr/>
            </p:nvSpPr>
            <p:spPr>
              <a:xfrm>
                <a:off x="3014113" y="4041068"/>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40">
              <a:extLst>
                <a:ext uri="{FF2B5EF4-FFF2-40B4-BE49-F238E27FC236}">
                  <a16:creationId xmlns:a16="http://schemas.microsoft.com/office/drawing/2014/main" id="{4A51F190-12B1-4117-9E5C-B922B0910C08}"/>
                </a:ext>
              </a:extLst>
            </p:cNvPr>
            <p:cNvGrpSpPr/>
            <p:nvPr/>
          </p:nvGrpSpPr>
          <p:grpSpPr>
            <a:xfrm>
              <a:off x="5580112" y="3969060"/>
              <a:ext cx="612068" cy="1764196"/>
              <a:chOff x="5580112" y="4257092"/>
              <a:chExt cx="612068" cy="1764196"/>
            </a:xfrm>
          </p:grpSpPr>
          <p:grpSp>
            <p:nvGrpSpPr>
              <p:cNvPr id="35" name="Group 31">
                <a:extLst>
                  <a:ext uri="{FF2B5EF4-FFF2-40B4-BE49-F238E27FC236}">
                    <a16:creationId xmlns:a16="http://schemas.microsoft.com/office/drawing/2014/main" id="{D6852A47-1F7F-4C19-A429-9B6E2E38A193}"/>
                  </a:ext>
                </a:extLst>
              </p:cNvPr>
              <p:cNvGrpSpPr/>
              <p:nvPr/>
            </p:nvGrpSpPr>
            <p:grpSpPr>
              <a:xfrm>
                <a:off x="5580112" y="4257092"/>
                <a:ext cx="91438" cy="1764196"/>
                <a:chOff x="3004398" y="4257092"/>
                <a:chExt cx="91438" cy="1764196"/>
              </a:xfrm>
            </p:grpSpPr>
            <p:sp>
              <p:nvSpPr>
                <p:cNvPr id="47" name="Rectangle 46">
                  <a:extLst>
                    <a:ext uri="{FF2B5EF4-FFF2-40B4-BE49-F238E27FC236}">
                      <a16:creationId xmlns:a16="http://schemas.microsoft.com/office/drawing/2014/main" id="{9FCB864F-7B25-41A4-A7DA-9FF36C35BB64}"/>
                    </a:ext>
                  </a:extLst>
                </p:cNvPr>
                <p:cNvSpPr/>
                <p:nvPr/>
              </p:nvSpPr>
              <p:spPr>
                <a:xfrm>
                  <a:off x="3050117" y="4257092"/>
                  <a:ext cx="45719" cy="176419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D81EDE3-3EC5-4D21-83AF-BB56FF8F713D}"/>
                    </a:ext>
                  </a:extLst>
                </p:cNvPr>
                <p:cNvSpPr/>
                <p:nvPr/>
              </p:nvSpPr>
              <p:spPr>
                <a:xfrm>
                  <a:off x="3004398" y="4977172"/>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A6E3F5C4-6E39-44DE-B2A9-B8D92DDEB053}"/>
                    </a:ext>
                  </a:extLst>
                </p:cNvPr>
                <p:cNvSpPr/>
                <p:nvPr/>
              </p:nvSpPr>
              <p:spPr>
                <a:xfrm>
                  <a:off x="3004398" y="5193196"/>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40">
                <a:extLst>
                  <a:ext uri="{FF2B5EF4-FFF2-40B4-BE49-F238E27FC236}">
                    <a16:creationId xmlns:a16="http://schemas.microsoft.com/office/drawing/2014/main" id="{41C6C40C-CFFA-4FCE-825B-442D95F5C759}"/>
                  </a:ext>
                </a:extLst>
              </p:cNvPr>
              <p:cNvGrpSpPr/>
              <p:nvPr/>
            </p:nvGrpSpPr>
            <p:grpSpPr>
              <a:xfrm>
                <a:off x="5671550" y="4365104"/>
                <a:ext cx="520630" cy="1116124"/>
                <a:chOff x="5671550" y="5013176"/>
                <a:chExt cx="520630" cy="1116124"/>
              </a:xfrm>
            </p:grpSpPr>
            <p:grpSp>
              <p:nvGrpSpPr>
                <p:cNvPr id="37" name="Group 40">
                  <a:extLst>
                    <a:ext uri="{FF2B5EF4-FFF2-40B4-BE49-F238E27FC236}">
                      <a16:creationId xmlns:a16="http://schemas.microsoft.com/office/drawing/2014/main" id="{1ECD2FF0-D8EB-4135-8360-830BBA4CD6BE}"/>
                    </a:ext>
                  </a:extLst>
                </p:cNvPr>
                <p:cNvGrpSpPr/>
                <p:nvPr/>
              </p:nvGrpSpPr>
              <p:grpSpPr>
                <a:xfrm>
                  <a:off x="5671550" y="5013176"/>
                  <a:ext cx="520630" cy="540060"/>
                  <a:chOff x="5671550" y="5661248"/>
                  <a:chExt cx="520630" cy="540060"/>
                </a:xfrm>
              </p:grpSpPr>
              <p:grpSp>
                <p:nvGrpSpPr>
                  <p:cNvPr id="42" name="Group 35">
                    <a:extLst>
                      <a:ext uri="{FF2B5EF4-FFF2-40B4-BE49-F238E27FC236}">
                        <a16:creationId xmlns:a16="http://schemas.microsoft.com/office/drawing/2014/main" id="{C9803886-EF3C-40F8-9F90-5D49972E399A}"/>
                      </a:ext>
                    </a:extLst>
                  </p:cNvPr>
                  <p:cNvGrpSpPr/>
                  <p:nvPr/>
                </p:nvGrpSpPr>
                <p:grpSpPr>
                  <a:xfrm>
                    <a:off x="5671550" y="5661248"/>
                    <a:ext cx="91438" cy="540060"/>
                    <a:chOff x="3014113" y="4005064"/>
                    <a:chExt cx="91438" cy="540060"/>
                  </a:xfrm>
                </p:grpSpPr>
                <p:sp>
                  <p:nvSpPr>
                    <p:cNvPr id="44" name="Rectangle 43">
                      <a:extLst>
                        <a:ext uri="{FF2B5EF4-FFF2-40B4-BE49-F238E27FC236}">
                          <a16:creationId xmlns:a16="http://schemas.microsoft.com/office/drawing/2014/main" id="{585C05E0-5F5A-4EEA-9AC5-B302CFFD986B}"/>
                        </a:ext>
                      </a:extLst>
                    </p:cNvPr>
                    <p:cNvSpPr/>
                    <p:nvPr/>
                  </p:nvSpPr>
                  <p:spPr>
                    <a:xfrm>
                      <a:off x="3059832" y="4005064"/>
                      <a:ext cx="45719" cy="54006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D924809E-FD3F-4368-87B1-BB547A2F4758}"/>
                        </a:ext>
                      </a:extLst>
                    </p:cNvPr>
                    <p:cNvSpPr/>
                    <p:nvPr/>
                  </p:nvSpPr>
                  <p:spPr>
                    <a:xfrm>
                      <a:off x="3014113" y="4257092"/>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1265409-06DE-4E4E-B0C7-15E4E11BDE18}"/>
                        </a:ext>
                      </a:extLst>
                    </p:cNvPr>
                    <p:cNvSpPr/>
                    <p:nvPr/>
                  </p:nvSpPr>
                  <p:spPr>
                    <a:xfrm>
                      <a:off x="3014113" y="4041068"/>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Rectangle 42">
                    <a:extLst>
                      <a:ext uri="{FF2B5EF4-FFF2-40B4-BE49-F238E27FC236}">
                        <a16:creationId xmlns:a16="http://schemas.microsoft.com/office/drawing/2014/main" id="{A448C49E-DA56-4D67-A807-1C531E2B45B2}"/>
                      </a:ext>
                    </a:extLst>
                  </p:cNvPr>
                  <p:cNvSpPr/>
                  <p:nvPr/>
                </p:nvSpPr>
                <p:spPr>
                  <a:xfrm rot="5400000">
                    <a:off x="5940152" y="5913276"/>
                    <a:ext cx="108012" cy="39604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24">
                  <a:extLst>
                    <a:ext uri="{FF2B5EF4-FFF2-40B4-BE49-F238E27FC236}">
                      <a16:creationId xmlns:a16="http://schemas.microsoft.com/office/drawing/2014/main" id="{0BB519E2-9BCF-43B1-BEDE-D596716DA225}"/>
                    </a:ext>
                  </a:extLst>
                </p:cNvPr>
                <p:cNvGrpSpPr/>
                <p:nvPr/>
              </p:nvGrpSpPr>
              <p:grpSpPr>
                <a:xfrm rot="5400000">
                  <a:off x="5490102" y="5499230"/>
                  <a:ext cx="1044116" cy="216024"/>
                  <a:chOff x="5796136" y="5985284"/>
                  <a:chExt cx="1044116" cy="216024"/>
                </a:xfrm>
              </p:grpSpPr>
              <p:sp>
                <p:nvSpPr>
                  <p:cNvPr id="39" name="Rounded Rectangle 27">
                    <a:extLst>
                      <a:ext uri="{FF2B5EF4-FFF2-40B4-BE49-F238E27FC236}">
                        <a16:creationId xmlns:a16="http://schemas.microsoft.com/office/drawing/2014/main" id="{D8EE76B9-DDCF-4B58-9ED7-FD2CD1F179FD}"/>
                      </a:ext>
                    </a:extLst>
                  </p:cNvPr>
                  <p:cNvSpPr/>
                  <p:nvPr/>
                </p:nvSpPr>
                <p:spPr>
                  <a:xfrm>
                    <a:off x="5796136" y="5985284"/>
                    <a:ext cx="1044116" cy="216024"/>
                  </a:xfrm>
                  <a:prstGeom prst="roundRect">
                    <a:avLst>
                      <a:gd name="adj" fmla="val 4383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6F98D925-925E-4889-913C-A338885C4D26}"/>
                      </a:ext>
                    </a:extLst>
                  </p:cNvPr>
                  <p:cNvSpPr/>
                  <p:nvPr/>
                </p:nvSpPr>
                <p:spPr>
                  <a:xfrm>
                    <a:off x="5796136" y="5985284"/>
                    <a:ext cx="324036" cy="216024"/>
                  </a:xfrm>
                  <a:prstGeom prst="ellipse">
                    <a:avLst/>
                  </a:prstGeom>
                  <a:solidFill>
                    <a:srgbClr val="FFFF00"/>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62511ED-2FA3-41FC-A732-D634E881BB16}"/>
                      </a:ext>
                    </a:extLst>
                  </p:cNvPr>
                  <p:cNvSpPr/>
                  <p:nvPr/>
                </p:nvSpPr>
                <p:spPr>
                  <a:xfrm>
                    <a:off x="6516216" y="5985284"/>
                    <a:ext cx="324036" cy="216024"/>
                  </a:xfrm>
                  <a:prstGeom prst="ellipse">
                    <a:avLst/>
                  </a:prstGeom>
                  <a:solidFill>
                    <a:srgbClr val="FFFF00"/>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grpSp>
        <p:nvGrpSpPr>
          <p:cNvPr id="58" name="Group 57">
            <a:extLst>
              <a:ext uri="{FF2B5EF4-FFF2-40B4-BE49-F238E27FC236}">
                <a16:creationId xmlns:a16="http://schemas.microsoft.com/office/drawing/2014/main" id="{E16BADAB-55DC-4EE0-8ED0-25B114738482}"/>
              </a:ext>
            </a:extLst>
          </p:cNvPr>
          <p:cNvGrpSpPr/>
          <p:nvPr/>
        </p:nvGrpSpPr>
        <p:grpSpPr>
          <a:xfrm>
            <a:off x="8000236" y="2273546"/>
            <a:ext cx="2664296" cy="3822340"/>
            <a:chOff x="3527884" y="2384884"/>
            <a:chExt cx="2664296" cy="3822340"/>
          </a:xfrm>
        </p:grpSpPr>
        <p:grpSp>
          <p:nvGrpSpPr>
            <p:cNvPr id="59" name="Group 10">
              <a:extLst>
                <a:ext uri="{FF2B5EF4-FFF2-40B4-BE49-F238E27FC236}">
                  <a16:creationId xmlns:a16="http://schemas.microsoft.com/office/drawing/2014/main" id="{B1C2CD7C-A47A-4020-B011-4BAC981A20B1}"/>
                </a:ext>
              </a:extLst>
            </p:cNvPr>
            <p:cNvGrpSpPr/>
            <p:nvPr/>
          </p:nvGrpSpPr>
          <p:grpSpPr>
            <a:xfrm>
              <a:off x="3527884" y="5445224"/>
              <a:ext cx="2057400" cy="762000"/>
              <a:chOff x="838200" y="5410200"/>
              <a:chExt cx="2057400" cy="762000"/>
            </a:xfrm>
          </p:grpSpPr>
          <p:sp>
            <p:nvSpPr>
              <p:cNvPr id="83" name="Rectangle 82">
                <a:extLst>
                  <a:ext uri="{FF2B5EF4-FFF2-40B4-BE49-F238E27FC236}">
                    <a16:creationId xmlns:a16="http://schemas.microsoft.com/office/drawing/2014/main" id="{7F02F4E4-7CC4-4BA7-96B0-2C32EE0361E5}"/>
                  </a:ext>
                </a:extLst>
              </p:cNvPr>
              <p:cNvSpPr/>
              <p:nvPr/>
            </p:nvSpPr>
            <p:spPr>
              <a:xfrm>
                <a:off x="838200" y="5410200"/>
                <a:ext cx="2057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393B3DDE-49C2-4596-8A41-80E27AC23C6B}"/>
                  </a:ext>
                </a:extLst>
              </p:cNvPr>
              <p:cNvSpPr/>
              <p:nvPr/>
            </p:nvSpPr>
            <p:spPr>
              <a:xfrm>
                <a:off x="899592" y="5715000"/>
                <a:ext cx="457200" cy="457200"/>
              </a:xfrm>
              <a:prstGeom prst="ellipse">
                <a:avLst/>
              </a:prstGeom>
              <a:solidFill>
                <a:srgbClr val="FF00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0174B1BF-73B3-49BA-A86F-5FADEFB41604}"/>
                  </a:ext>
                </a:extLst>
              </p:cNvPr>
              <p:cNvSpPr/>
              <p:nvPr/>
            </p:nvSpPr>
            <p:spPr>
              <a:xfrm>
                <a:off x="1096616" y="5909084"/>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A8FC9A88-0BD9-4C31-9774-F9D6F2EA973A}"/>
                  </a:ext>
                </a:extLst>
              </p:cNvPr>
              <p:cNvSpPr/>
              <p:nvPr/>
            </p:nvSpPr>
            <p:spPr>
              <a:xfrm>
                <a:off x="2386608" y="5708104"/>
                <a:ext cx="457200" cy="457200"/>
              </a:xfrm>
              <a:prstGeom prst="ellipse">
                <a:avLst/>
              </a:prstGeom>
              <a:solidFill>
                <a:srgbClr val="FF00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CD8F27CD-BEE6-4B9F-A122-7E9AF6A78CD4}"/>
                  </a:ext>
                </a:extLst>
              </p:cNvPr>
              <p:cNvSpPr/>
              <p:nvPr/>
            </p:nvSpPr>
            <p:spPr>
              <a:xfrm>
                <a:off x="2583632" y="5902188"/>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Rectangle 59">
              <a:extLst>
                <a:ext uri="{FF2B5EF4-FFF2-40B4-BE49-F238E27FC236}">
                  <a16:creationId xmlns:a16="http://schemas.microsoft.com/office/drawing/2014/main" id="{0C0D2792-E9B6-41C3-8D30-27791AF9D937}"/>
                </a:ext>
              </a:extLst>
            </p:cNvPr>
            <p:cNvSpPr/>
            <p:nvPr/>
          </p:nvSpPr>
          <p:spPr>
            <a:xfrm>
              <a:off x="4716016" y="5373216"/>
              <a:ext cx="864096" cy="72008"/>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BD09B994-9B27-4E70-B679-E72FED83547B}"/>
                </a:ext>
              </a:extLst>
            </p:cNvPr>
            <p:cNvSpPr/>
            <p:nvPr/>
          </p:nvSpPr>
          <p:spPr>
            <a:xfrm>
              <a:off x="5400092" y="3573016"/>
              <a:ext cx="45719" cy="176419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40">
              <a:extLst>
                <a:ext uri="{FF2B5EF4-FFF2-40B4-BE49-F238E27FC236}">
                  <a16:creationId xmlns:a16="http://schemas.microsoft.com/office/drawing/2014/main" id="{21A78EE4-0331-45A3-8736-851DC191C9CB}"/>
                </a:ext>
              </a:extLst>
            </p:cNvPr>
            <p:cNvGrpSpPr/>
            <p:nvPr/>
          </p:nvGrpSpPr>
          <p:grpSpPr>
            <a:xfrm>
              <a:off x="5472100" y="2384884"/>
              <a:ext cx="720080" cy="2376264"/>
              <a:chOff x="5472100" y="2960948"/>
              <a:chExt cx="720080" cy="2376264"/>
            </a:xfrm>
          </p:grpSpPr>
          <p:grpSp>
            <p:nvGrpSpPr>
              <p:cNvPr id="63" name="Group 27">
                <a:extLst>
                  <a:ext uri="{FF2B5EF4-FFF2-40B4-BE49-F238E27FC236}">
                    <a16:creationId xmlns:a16="http://schemas.microsoft.com/office/drawing/2014/main" id="{396E39D3-4E25-4D0B-B555-3C0FBAC5641B}"/>
                  </a:ext>
                </a:extLst>
              </p:cNvPr>
              <p:cNvGrpSpPr/>
              <p:nvPr/>
            </p:nvGrpSpPr>
            <p:grpSpPr>
              <a:xfrm>
                <a:off x="5472100" y="3573016"/>
                <a:ext cx="91438" cy="1764196"/>
                <a:chOff x="3014113" y="2780928"/>
                <a:chExt cx="91438" cy="1764196"/>
              </a:xfrm>
            </p:grpSpPr>
            <p:sp>
              <p:nvSpPr>
                <p:cNvPr id="80" name="Rectangle 79">
                  <a:extLst>
                    <a:ext uri="{FF2B5EF4-FFF2-40B4-BE49-F238E27FC236}">
                      <a16:creationId xmlns:a16="http://schemas.microsoft.com/office/drawing/2014/main" id="{131868C3-60EE-4C7E-BE29-8BA24CAF6552}"/>
                    </a:ext>
                  </a:extLst>
                </p:cNvPr>
                <p:cNvSpPr/>
                <p:nvPr/>
              </p:nvSpPr>
              <p:spPr>
                <a:xfrm>
                  <a:off x="3059832" y="2780928"/>
                  <a:ext cx="45719" cy="176419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ECB1A16A-15E8-41DD-B581-C238821268FC}"/>
                    </a:ext>
                  </a:extLst>
                </p:cNvPr>
                <p:cNvSpPr/>
                <p:nvPr/>
              </p:nvSpPr>
              <p:spPr>
                <a:xfrm>
                  <a:off x="3014113" y="3789040"/>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385A7829-4526-41B5-B02E-28B95FF5E8F8}"/>
                    </a:ext>
                  </a:extLst>
                </p:cNvPr>
                <p:cNvSpPr/>
                <p:nvPr/>
              </p:nvSpPr>
              <p:spPr>
                <a:xfrm>
                  <a:off x="3014113" y="4041068"/>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40">
                <a:extLst>
                  <a:ext uri="{FF2B5EF4-FFF2-40B4-BE49-F238E27FC236}">
                    <a16:creationId xmlns:a16="http://schemas.microsoft.com/office/drawing/2014/main" id="{78ABA82F-7D82-4D4D-B0C7-96174988BE5F}"/>
                  </a:ext>
                </a:extLst>
              </p:cNvPr>
              <p:cNvGrpSpPr/>
              <p:nvPr/>
            </p:nvGrpSpPr>
            <p:grpSpPr>
              <a:xfrm>
                <a:off x="5580112" y="2960948"/>
                <a:ext cx="612068" cy="1764196"/>
                <a:chOff x="5580112" y="4257092"/>
                <a:chExt cx="612068" cy="1764196"/>
              </a:xfrm>
            </p:grpSpPr>
            <p:grpSp>
              <p:nvGrpSpPr>
                <p:cNvPr id="65" name="Group 31">
                  <a:extLst>
                    <a:ext uri="{FF2B5EF4-FFF2-40B4-BE49-F238E27FC236}">
                      <a16:creationId xmlns:a16="http://schemas.microsoft.com/office/drawing/2014/main" id="{91FE977D-6605-47B7-ACF9-6DC269DD3C88}"/>
                    </a:ext>
                  </a:extLst>
                </p:cNvPr>
                <p:cNvGrpSpPr/>
                <p:nvPr/>
              </p:nvGrpSpPr>
              <p:grpSpPr>
                <a:xfrm>
                  <a:off x="5580112" y="4257092"/>
                  <a:ext cx="91438" cy="1764196"/>
                  <a:chOff x="3004398" y="4257092"/>
                  <a:chExt cx="91438" cy="1764196"/>
                </a:xfrm>
              </p:grpSpPr>
              <p:sp>
                <p:nvSpPr>
                  <p:cNvPr id="77" name="Rectangle 76">
                    <a:extLst>
                      <a:ext uri="{FF2B5EF4-FFF2-40B4-BE49-F238E27FC236}">
                        <a16:creationId xmlns:a16="http://schemas.microsoft.com/office/drawing/2014/main" id="{F776D4F4-3E6E-42FC-A517-C9977C30588B}"/>
                      </a:ext>
                    </a:extLst>
                  </p:cNvPr>
                  <p:cNvSpPr/>
                  <p:nvPr/>
                </p:nvSpPr>
                <p:spPr>
                  <a:xfrm>
                    <a:off x="3050117" y="4257092"/>
                    <a:ext cx="45719" cy="176419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C5D66986-E105-4A84-86F4-06280316C7FC}"/>
                      </a:ext>
                    </a:extLst>
                  </p:cNvPr>
                  <p:cNvSpPr/>
                  <p:nvPr/>
                </p:nvSpPr>
                <p:spPr>
                  <a:xfrm>
                    <a:off x="3004398" y="4977172"/>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41FFBE3B-D925-4CF0-921C-EEA850801899}"/>
                      </a:ext>
                    </a:extLst>
                  </p:cNvPr>
                  <p:cNvSpPr/>
                  <p:nvPr/>
                </p:nvSpPr>
                <p:spPr>
                  <a:xfrm>
                    <a:off x="3004398" y="5193196"/>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40">
                  <a:extLst>
                    <a:ext uri="{FF2B5EF4-FFF2-40B4-BE49-F238E27FC236}">
                      <a16:creationId xmlns:a16="http://schemas.microsoft.com/office/drawing/2014/main" id="{89E9916D-1439-4C09-B7C5-67CCF24F3C92}"/>
                    </a:ext>
                  </a:extLst>
                </p:cNvPr>
                <p:cNvGrpSpPr/>
                <p:nvPr/>
              </p:nvGrpSpPr>
              <p:grpSpPr>
                <a:xfrm>
                  <a:off x="5671550" y="4365104"/>
                  <a:ext cx="520630" cy="1116124"/>
                  <a:chOff x="5671550" y="5013176"/>
                  <a:chExt cx="520630" cy="1116124"/>
                </a:xfrm>
              </p:grpSpPr>
              <p:grpSp>
                <p:nvGrpSpPr>
                  <p:cNvPr id="67" name="Group 40">
                    <a:extLst>
                      <a:ext uri="{FF2B5EF4-FFF2-40B4-BE49-F238E27FC236}">
                        <a16:creationId xmlns:a16="http://schemas.microsoft.com/office/drawing/2014/main" id="{334E5B6A-3B8A-44D3-A9DB-C5A3FF911576}"/>
                      </a:ext>
                    </a:extLst>
                  </p:cNvPr>
                  <p:cNvGrpSpPr/>
                  <p:nvPr/>
                </p:nvGrpSpPr>
                <p:grpSpPr>
                  <a:xfrm>
                    <a:off x="5671550" y="5013176"/>
                    <a:ext cx="520630" cy="540060"/>
                    <a:chOff x="5671550" y="5661248"/>
                    <a:chExt cx="520630" cy="540060"/>
                  </a:xfrm>
                </p:grpSpPr>
                <p:grpSp>
                  <p:nvGrpSpPr>
                    <p:cNvPr id="72" name="Group 35">
                      <a:extLst>
                        <a:ext uri="{FF2B5EF4-FFF2-40B4-BE49-F238E27FC236}">
                          <a16:creationId xmlns:a16="http://schemas.microsoft.com/office/drawing/2014/main" id="{E3C675D4-BA7D-40E6-9AA4-DAC179A1B07A}"/>
                        </a:ext>
                      </a:extLst>
                    </p:cNvPr>
                    <p:cNvGrpSpPr/>
                    <p:nvPr/>
                  </p:nvGrpSpPr>
                  <p:grpSpPr>
                    <a:xfrm>
                      <a:off x="5671550" y="5661248"/>
                      <a:ext cx="91438" cy="540060"/>
                      <a:chOff x="3014113" y="4005064"/>
                      <a:chExt cx="91438" cy="540060"/>
                    </a:xfrm>
                  </p:grpSpPr>
                  <p:sp>
                    <p:nvSpPr>
                      <p:cNvPr id="74" name="Rectangle 73">
                        <a:extLst>
                          <a:ext uri="{FF2B5EF4-FFF2-40B4-BE49-F238E27FC236}">
                            <a16:creationId xmlns:a16="http://schemas.microsoft.com/office/drawing/2014/main" id="{52781DD5-639F-4FB2-8F08-2EFB22EE609B}"/>
                          </a:ext>
                        </a:extLst>
                      </p:cNvPr>
                      <p:cNvSpPr/>
                      <p:nvPr/>
                    </p:nvSpPr>
                    <p:spPr>
                      <a:xfrm>
                        <a:off x="3059832" y="4005064"/>
                        <a:ext cx="45719" cy="54006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E6D6F65B-6B97-40D2-87DF-D36F5529E351}"/>
                          </a:ext>
                        </a:extLst>
                      </p:cNvPr>
                      <p:cNvSpPr/>
                      <p:nvPr/>
                    </p:nvSpPr>
                    <p:spPr>
                      <a:xfrm>
                        <a:off x="3014113" y="4257092"/>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393729B6-3E36-4079-B44D-77FCF78482CC}"/>
                          </a:ext>
                        </a:extLst>
                      </p:cNvPr>
                      <p:cNvSpPr/>
                      <p:nvPr/>
                    </p:nvSpPr>
                    <p:spPr>
                      <a:xfrm>
                        <a:off x="3014113" y="4041068"/>
                        <a:ext cx="45719" cy="108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Rectangle 72">
                      <a:extLst>
                        <a:ext uri="{FF2B5EF4-FFF2-40B4-BE49-F238E27FC236}">
                          <a16:creationId xmlns:a16="http://schemas.microsoft.com/office/drawing/2014/main" id="{2EA88FE1-CB74-4498-B923-0A0174AADBF4}"/>
                        </a:ext>
                      </a:extLst>
                    </p:cNvPr>
                    <p:cNvSpPr/>
                    <p:nvPr/>
                  </p:nvSpPr>
                  <p:spPr>
                    <a:xfrm rot="5400000">
                      <a:off x="5940152" y="5913276"/>
                      <a:ext cx="108012" cy="39604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24">
                    <a:extLst>
                      <a:ext uri="{FF2B5EF4-FFF2-40B4-BE49-F238E27FC236}">
                        <a16:creationId xmlns:a16="http://schemas.microsoft.com/office/drawing/2014/main" id="{E29E71D6-2E09-4C3A-8EB4-04B4B163B349}"/>
                      </a:ext>
                    </a:extLst>
                  </p:cNvPr>
                  <p:cNvGrpSpPr/>
                  <p:nvPr/>
                </p:nvGrpSpPr>
                <p:grpSpPr>
                  <a:xfrm rot="5400000">
                    <a:off x="5490102" y="5499230"/>
                    <a:ext cx="1044116" cy="216024"/>
                    <a:chOff x="5796136" y="5985284"/>
                    <a:chExt cx="1044116" cy="216024"/>
                  </a:xfrm>
                </p:grpSpPr>
                <p:sp>
                  <p:nvSpPr>
                    <p:cNvPr id="69" name="Rounded Rectangle 27">
                      <a:extLst>
                        <a:ext uri="{FF2B5EF4-FFF2-40B4-BE49-F238E27FC236}">
                          <a16:creationId xmlns:a16="http://schemas.microsoft.com/office/drawing/2014/main" id="{F87FDA6C-62F0-4AD8-A165-6431D918317E}"/>
                        </a:ext>
                      </a:extLst>
                    </p:cNvPr>
                    <p:cNvSpPr/>
                    <p:nvPr/>
                  </p:nvSpPr>
                  <p:spPr>
                    <a:xfrm>
                      <a:off x="5796136" y="5985284"/>
                      <a:ext cx="1044116" cy="216024"/>
                    </a:xfrm>
                    <a:prstGeom prst="roundRect">
                      <a:avLst>
                        <a:gd name="adj" fmla="val 4383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8A79F6B-DC23-4FDC-AD42-ABC4A2C2DDD1}"/>
                        </a:ext>
                      </a:extLst>
                    </p:cNvPr>
                    <p:cNvSpPr/>
                    <p:nvPr/>
                  </p:nvSpPr>
                  <p:spPr>
                    <a:xfrm>
                      <a:off x="5796136" y="5985284"/>
                      <a:ext cx="324036" cy="216024"/>
                    </a:xfrm>
                    <a:prstGeom prst="ellipse">
                      <a:avLst/>
                    </a:prstGeom>
                    <a:solidFill>
                      <a:srgbClr val="FFFF00"/>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A2841F14-1105-4181-B0CA-E3DF0CE18184}"/>
                        </a:ext>
                      </a:extLst>
                    </p:cNvPr>
                    <p:cNvSpPr/>
                    <p:nvPr/>
                  </p:nvSpPr>
                  <p:spPr>
                    <a:xfrm>
                      <a:off x="6516216" y="5985284"/>
                      <a:ext cx="324036" cy="216024"/>
                    </a:xfrm>
                    <a:prstGeom prst="ellipse">
                      <a:avLst/>
                    </a:prstGeom>
                    <a:solidFill>
                      <a:srgbClr val="FFFF00"/>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grpSp>
      <p:sp>
        <p:nvSpPr>
          <p:cNvPr id="88" name="TextBox 87">
            <a:extLst>
              <a:ext uri="{FF2B5EF4-FFF2-40B4-BE49-F238E27FC236}">
                <a16:creationId xmlns:a16="http://schemas.microsoft.com/office/drawing/2014/main" id="{383712F5-6E4A-4701-A38F-C6B0BA9A5E16}"/>
              </a:ext>
            </a:extLst>
          </p:cNvPr>
          <p:cNvSpPr txBox="1"/>
          <p:nvPr/>
        </p:nvSpPr>
        <p:spPr>
          <a:xfrm>
            <a:off x="2315580" y="188640"/>
            <a:ext cx="7704856" cy="584775"/>
          </a:xfrm>
          <a:prstGeom prst="rect">
            <a:avLst/>
          </a:prstGeom>
          <a:noFill/>
        </p:spPr>
        <p:txBody>
          <a:bodyPr wrap="square" rtlCol="0">
            <a:spAutoFit/>
          </a:bodyPr>
          <a:lstStyle/>
          <a:p>
            <a:pPr algn="ctr"/>
            <a:r>
              <a:rPr lang="en-US" sz="3200" dirty="0"/>
              <a:t>Telescoping Lifter</a:t>
            </a:r>
          </a:p>
        </p:txBody>
      </p:sp>
      <p:sp>
        <p:nvSpPr>
          <p:cNvPr id="89" name="TextBox 88">
            <a:extLst>
              <a:ext uri="{FF2B5EF4-FFF2-40B4-BE49-F238E27FC236}">
                <a16:creationId xmlns:a16="http://schemas.microsoft.com/office/drawing/2014/main" id="{9D4EF989-9EEE-472D-BA49-8078780D011A}"/>
              </a:ext>
            </a:extLst>
          </p:cNvPr>
          <p:cNvSpPr txBox="1"/>
          <p:nvPr/>
        </p:nvSpPr>
        <p:spPr>
          <a:xfrm>
            <a:off x="839416" y="3947732"/>
            <a:ext cx="3427526" cy="2308324"/>
          </a:xfrm>
          <a:prstGeom prst="rect">
            <a:avLst/>
          </a:prstGeom>
          <a:noFill/>
        </p:spPr>
        <p:txBody>
          <a:bodyPr wrap="square" rtlCol="0">
            <a:spAutoFit/>
          </a:bodyPr>
          <a:lstStyle/>
          <a:p>
            <a:r>
              <a:rPr lang="en-US" sz="2400" dirty="0"/>
              <a:t>Sliding masts and a cable/pulley system can be used to lift items vertically.  Significant extension is possible using this concept.</a:t>
            </a:r>
          </a:p>
        </p:txBody>
      </p:sp>
      <p:sp>
        <p:nvSpPr>
          <p:cNvPr id="90" name="TextBox 89">
            <a:extLst>
              <a:ext uri="{FF2B5EF4-FFF2-40B4-BE49-F238E27FC236}">
                <a16:creationId xmlns:a16="http://schemas.microsoft.com/office/drawing/2014/main" id="{7E5AF222-7305-4C16-A700-3E78D7E5C86E}"/>
              </a:ext>
            </a:extLst>
          </p:cNvPr>
          <p:cNvSpPr txBox="1"/>
          <p:nvPr/>
        </p:nvSpPr>
        <p:spPr>
          <a:xfrm>
            <a:off x="2695882" y="969665"/>
            <a:ext cx="334616" cy="461665"/>
          </a:xfrm>
          <a:prstGeom prst="rect">
            <a:avLst/>
          </a:prstGeom>
          <a:noFill/>
        </p:spPr>
        <p:txBody>
          <a:bodyPr wrap="square" rtlCol="0">
            <a:spAutoFit/>
          </a:bodyPr>
          <a:lstStyle/>
          <a:p>
            <a:r>
              <a:rPr lang="en-US" sz="2400" b="1" dirty="0"/>
              <a:t>A</a:t>
            </a:r>
          </a:p>
        </p:txBody>
      </p:sp>
      <p:sp>
        <p:nvSpPr>
          <p:cNvPr id="93" name="TextBox 92">
            <a:extLst>
              <a:ext uri="{FF2B5EF4-FFF2-40B4-BE49-F238E27FC236}">
                <a16:creationId xmlns:a16="http://schemas.microsoft.com/office/drawing/2014/main" id="{2DE4CC60-5262-45AA-88A9-6CDC85D7BB0C}"/>
              </a:ext>
            </a:extLst>
          </p:cNvPr>
          <p:cNvSpPr txBox="1"/>
          <p:nvPr/>
        </p:nvSpPr>
        <p:spPr>
          <a:xfrm>
            <a:off x="5889416" y="2420755"/>
            <a:ext cx="334616" cy="461665"/>
          </a:xfrm>
          <a:prstGeom prst="rect">
            <a:avLst/>
          </a:prstGeom>
          <a:noFill/>
        </p:spPr>
        <p:txBody>
          <a:bodyPr wrap="square" rtlCol="0">
            <a:spAutoFit/>
          </a:bodyPr>
          <a:lstStyle/>
          <a:p>
            <a:r>
              <a:rPr lang="en-US" sz="2400" b="1" dirty="0"/>
              <a:t>B</a:t>
            </a:r>
          </a:p>
        </p:txBody>
      </p:sp>
      <p:sp>
        <p:nvSpPr>
          <p:cNvPr id="94" name="TextBox 93">
            <a:extLst>
              <a:ext uri="{FF2B5EF4-FFF2-40B4-BE49-F238E27FC236}">
                <a16:creationId xmlns:a16="http://schemas.microsoft.com/office/drawing/2014/main" id="{0AFBA641-7117-4C69-A4CD-322D8B26524D}"/>
              </a:ext>
            </a:extLst>
          </p:cNvPr>
          <p:cNvSpPr txBox="1"/>
          <p:nvPr/>
        </p:nvSpPr>
        <p:spPr>
          <a:xfrm>
            <a:off x="9026913" y="3738095"/>
            <a:ext cx="334616" cy="461665"/>
          </a:xfrm>
          <a:prstGeom prst="rect">
            <a:avLst/>
          </a:prstGeom>
          <a:noFill/>
        </p:spPr>
        <p:txBody>
          <a:bodyPr wrap="square" rtlCol="0">
            <a:spAutoFit/>
          </a:bodyPr>
          <a:lstStyle/>
          <a:p>
            <a:r>
              <a:rPr lang="en-US" sz="2400" b="1" dirty="0"/>
              <a:t>C</a:t>
            </a:r>
          </a:p>
        </p:txBody>
      </p:sp>
      <p:sp>
        <p:nvSpPr>
          <p:cNvPr id="91" name="Slide Number Placeholder 90">
            <a:extLst>
              <a:ext uri="{FF2B5EF4-FFF2-40B4-BE49-F238E27FC236}">
                <a16:creationId xmlns:a16="http://schemas.microsoft.com/office/drawing/2014/main" id="{2A5472FA-F8BF-4357-9FFD-9FD9EA924064}"/>
              </a:ext>
            </a:extLst>
          </p:cNvPr>
          <p:cNvSpPr>
            <a:spLocks noGrp="1"/>
          </p:cNvSpPr>
          <p:nvPr>
            <p:ph type="sldNum" sz="quarter" idx="12"/>
          </p:nvPr>
        </p:nvSpPr>
        <p:spPr/>
        <p:txBody>
          <a:bodyPr/>
          <a:lstStyle/>
          <a:p>
            <a:fld id="{8D2F5A4B-4A13-479F-B760-CE9BE84513F2}" type="slidenum">
              <a:rPr lang="en-US" smtClean="0"/>
              <a:t>3</a:t>
            </a:fld>
            <a:endParaRPr lang="en-US"/>
          </a:p>
        </p:txBody>
      </p:sp>
    </p:spTree>
    <p:extLst>
      <p:ext uri="{BB962C8B-B14F-4D97-AF65-F5344CB8AC3E}">
        <p14:creationId xmlns:p14="http://schemas.microsoft.com/office/powerpoint/2010/main" val="2746731364"/>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0BA0F0-FD49-47FA-8D29-FB34AF44966D}"/>
              </a:ext>
            </a:extLst>
          </p:cNvPr>
          <p:cNvSpPr>
            <a:spLocks noGrp="1"/>
          </p:cNvSpPr>
          <p:nvPr>
            <p:ph type="sldNum" sz="quarter" idx="12"/>
          </p:nvPr>
        </p:nvSpPr>
        <p:spPr/>
        <p:txBody>
          <a:bodyPr/>
          <a:lstStyle/>
          <a:p>
            <a:fld id="{8D2F5A4B-4A13-479F-B760-CE9BE84513F2}" type="slidenum">
              <a:rPr lang="en-US" smtClean="0"/>
              <a:t>30</a:t>
            </a:fld>
            <a:endParaRPr lang="en-US"/>
          </a:p>
        </p:txBody>
      </p:sp>
      <p:sp>
        <p:nvSpPr>
          <p:cNvPr id="45" name="TextBox 44">
            <a:extLst>
              <a:ext uri="{FF2B5EF4-FFF2-40B4-BE49-F238E27FC236}">
                <a16:creationId xmlns:a16="http://schemas.microsoft.com/office/drawing/2014/main" id="{CBAD5003-5401-41C8-B145-6F857ABEE850}"/>
              </a:ext>
            </a:extLst>
          </p:cNvPr>
          <p:cNvSpPr txBox="1"/>
          <p:nvPr/>
        </p:nvSpPr>
        <p:spPr>
          <a:xfrm>
            <a:off x="637931" y="341654"/>
            <a:ext cx="4968902" cy="1200329"/>
          </a:xfrm>
          <a:prstGeom prst="rect">
            <a:avLst/>
          </a:prstGeom>
          <a:noFill/>
        </p:spPr>
        <p:txBody>
          <a:bodyPr wrap="square" rtlCol="0">
            <a:spAutoFit/>
          </a:bodyPr>
          <a:lstStyle/>
          <a:p>
            <a:r>
              <a:rPr lang="en-US" sz="2400" b="1" dirty="0"/>
              <a:t>Step 2</a:t>
            </a:r>
            <a:r>
              <a:rPr lang="en-US" sz="2400" dirty="0"/>
              <a:t> – Use geometry and trigonometry to determine the force in the cable (a.k.a. tension).</a:t>
            </a:r>
          </a:p>
        </p:txBody>
      </p:sp>
      <p:sp>
        <p:nvSpPr>
          <p:cNvPr id="10" name="TextBox 9">
            <a:extLst>
              <a:ext uri="{FF2B5EF4-FFF2-40B4-BE49-F238E27FC236}">
                <a16:creationId xmlns:a16="http://schemas.microsoft.com/office/drawing/2014/main" id="{8EC0DE5D-4741-4860-B3D9-BCD2DCC1BB05}"/>
              </a:ext>
            </a:extLst>
          </p:cNvPr>
          <p:cNvSpPr txBox="1"/>
          <p:nvPr/>
        </p:nvSpPr>
        <p:spPr>
          <a:xfrm>
            <a:off x="767408" y="2271596"/>
            <a:ext cx="3927345" cy="1200329"/>
          </a:xfrm>
          <a:prstGeom prst="rect">
            <a:avLst/>
          </a:prstGeom>
          <a:noFill/>
        </p:spPr>
        <p:txBody>
          <a:bodyPr wrap="square" rtlCol="0">
            <a:spAutoFit/>
          </a:bodyPr>
          <a:lstStyle/>
          <a:p>
            <a:r>
              <a:rPr lang="en-US" sz="2400" dirty="0"/>
              <a:t>First, let’s simplify the diagram so things aren’t so cluttered…</a:t>
            </a:r>
          </a:p>
        </p:txBody>
      </p:sp>
      <p:grpSp>
        <p:nvGrpSpPr>
          <p:cNvPr id="3" name="Group 2">
            <a:extLst>
              <a:ext uri="{FF2B5EF4-FFF2-40B4-BE49-F238E27FC236}">
                <a16:creationId xmlns:a16="http://schemas.microsoft.com/office/drawing/2014/main" id="{D842049A-FACE-4E8E-B715-8B39F8D16497}"/>
              </a:ext>
            </a:extLst>
          </p:cNvPr>
          <p:cNvGrpSpPr/>
          <p:nvPr/>
        </p:nvGrpSpPr>
        <p:grpSpPr>
          <a:xfrm>
            <a:off x="3575720" y="2024844"/>
            <a:ext cx="5004556" cy="4521530"/>
            <a:chOff x="3575720" y="2024844"/>
            <a:chExt cx="5004556" cy="4521530"/>
          </a:xfrm>
        </p:grpSpPr>
        <p:sp>
          <p:nvSpPr>
            <p:cNvPr id="4" name="Rectangle 3">
              <a:extLst>
                <a:ext uri="{FF2B5EF4-FFF2-40B4-BE49-F238E27FC236}">
                  <a16:creationId xmlns:a16="http://schemas.microsoft.com/office/drawing/2014/main" id="{F1BCEB24-3D1E-4BBD-8896-99AFD611116B}"/>
                </a:ext>
              </a:extLst>
            </p:cNvPr>
            <p:cNvSpPr/>
            <p:nvPr/>
          </p:nvSpPr>
          <p:spPr>
            <a:xfrm rot="18891328">
              <a:off x="4205360" y="4211312"/>
              <a:ext cx="4435196"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EDA9974-C788-44C1-BA11-E39E5BA68331}"/>
                </a:ext>
              </a:extLst>
            </p:cNvPr>
            <p:cNvSpPr/>
            <p:nvPr/>
          </p:nvSpPr>
          <p:spPr>
            <a:xfrm>
              <a:off x="4768788" y="5825603"/>
              <a:ext cx="152400" cy="1380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a:extLst>
                <a:ext uri="{FF2B5EF4-FFF2-40B4-BE49-F238E27FC236}">
                  <a16:creationId xmlns:a16="http://schemas.microsoft.com/office/drawing/2014/main" id="{53866775-1D13-4D79-B2D0-37BE7DD3F754}"/>
                </a:ext>
              </a:extLst>
            </p:cNvPr>
            <p:cNvSpPr/>
            <p:nvPr/>
          </p:nvSpPr>
          <p:spPr>
            <a:xfrm>
              <a:off x="6348028" y="4172697"/>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Or 15">
              <a:extLst>
                <a:ext uri="{FF2B5EF4-FFF2-40B4-BE49-F238E27FC236}">
                  <a16:creationId xmlns:a16="http://schemas.microsoft.com/office/drawing/2014/main" id="{ADE11A57-D265-4C04-BF84-7F7441455DEF}"/>
                </a:ext>
              </a:extLst>
            </p:cNvPr>
            <p:cNvSpPr/>
            <p:nvPr/>
          </p:nvSpPr>
          <p:spPr>
            <a:xfrm>
              <a:off x="7752184" y="2770781"/>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67729DD6-1D24-4E1F-89FC-5D071B23EBC7}"/>
                </a:ext>
              </a:extLst>
            </p:cNvPr>
            <p:cNvCxnSpPr>
              <a:cxnSpLocks/>
            </p:cNvCxnSpPr>
            <p:nvPr/>
          </p:nvCxnSpPr>
          <p:spPr>
            <a:xfrm flipH="1" flipV="1">
              <a:off x="6096000" y="2770781"/>
              <a:ext cx="908619" cy="75389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5FD7719-3B72-4915-9CFC-F0C392122B61}"/>
                </a:ext>
              </a:extLst>
            </p:cNvPr>
            <p:cNvCxnSpPr>
              <a:cxnSpLocks/>
            </p:cNvCxnSpPr>
            <p:nvPr/>
          </p:nvCxnSpPr>
          <p:spPr>
            <a:xfrm flipH="1">
              <a:off x="3575720" y="3515334"/>
              <a:ext cx="3456384" cy="18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86FA590-4955-49D2-907E-1AF70E97C14A}"/>
                </a:ext>
              </a:extLst>
            </p:cNvPr>
            <p:cNvSpPr txBox="1"/>
            <p:nvPr/>
          </p:nvSpPr>
          <p:spPr>
            <a:xfrm>
              <a:off x="6875877" y="2999000"/>
              <a:ext cx="416767" cy="461665"/>
            </a:xfrm>
            <a:prstGeom prst="rect">
              <a:avLst/>
            </a:prstGeom>
            <a:noFill/>
          </p:spPr>
          <p:txBody>
            <a:bodyPr wrap="square" rtlCol="0">
              <a:spAutoFit/>
            </a:bodyPr>
            <a:lstStyle/>
            <a:p>
              <a:r>
                <a:rPr lang="en-US" sz="2400" b="1" dirty="0"/>
                <a:t>A</a:t>
              </a:r>
            </a:p>
          </p:txBody>
        </p:sp>
        <p:cxnSp>
          <p:nvCxnSpPr>
            <p:cNvPr id="53" name="Straight Connector 52">
              <a:extLst>
                <a:ext uri="{FF2B5EF4-FFF2-40B4-BE49-F238E27FC236}">
                  <a16:creationId xmlns:a16="http://schemas.microsoft.com/office/drawing/2014/main" id="{6D55BC22-2CCB-4D52-9E7D-85F4B28DB021}"/>
                </a:ext>
              </a:extLst>
            </p:cNvPr>
            <p:cNvCxnSpPr>
              <a:cxnSpLocks/>
            </p:cNvCxnSpPr>
            <p:nvPr/>
          </p:nvCxnSpPr>
          <p:spPr>
            <a:xfrm flipH="1" flipV="1">
              <a:off x="3679528" y="5279530"/>
              <a:ext cx="4324684" cy="4281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597E5671-26D3-4DBB-86CB-1A45F3050FC0}"/>
                </a:ext>
              </a:extLst>
            </p:cNvPr>
            <p:cNvSpPr txBox="1"/>
            <p:nvPr/>
          </p:nvSpPr>
          <p:spPr>
            <a:xfrm>
              <a:off x="4079776" y="4931876"/>
              <a:ext cx="941052" cy="369332"/>
            </a:xfrm>
            <a:prstGeom prst="rect">
              <a:avLst/>
            </a:prstGeom>
            <a:noFill/>
          </p:spPr>
          <p:txBody>
            <a:bodyPr wrap="square" rtlCol="0">
              <a:spAutoFit/>
            </a:bodyPr>
            <a:lstStyle/>
            <a:p>
              <a:r>
                <a:rPr lang="en-US" b="1" dirty="0">
                  <a:solidFill>
                    <a:srgbClr val="7030A0"/>
                  </a:solidFill>
                </a:rPr>
                <a:t>30 Deg</a:t>
              </a:r>
            </a:p>
          </p:txBody>
        </p:sp>
        <p:sp>
          <p:nvSpPr>
            <p:cNvPr id="57" name="TextBox 56">
              <a:extLst>
                <a:ext uri="{FF2B5EF4-FFF2-40B4-BE49-F238E27FC236}">
                  <a16:creationId xmlns:a16="http://schemas.microsoft.com/office/drawing/2014/main" id="{F7231FB2-EBBE-4D6D-9E02-9718AC8F24E0}"/>
                </a:ext>
              </a:extLst>
            </p:cNvPr>
            <p:cNvSpPr txBox="1"/>
            <p:nvPr/>
          </p:nvSpPr>
          <p:spPr>
            <a:xfrm>
              <a:off x="6476878" y="5615952"/>
              <a:ext cx="941052" cy="369332"/>
            </a:xfrm>
            <a:prstGeom prst="rect">
              <a:avLst/>
            </a:prstGeom>
            <a:noFill/>
          </p:spPr>
          <p:txBody>
            <a:bodyPr wrap="square" rtlCol="0">
              <a:spAutoFit/>
            </a:bodyPr>
            <a:lstStyle/>
            <a:p>
              <a:r>
                <a:rPr lang="en-US" dirty="0"/>
                <a:t>3.0 Ft</a:t>
              </a:r>
            </a:p>
          </p:txBody>
        </p:sp>
        <p:sp>
          <p:nvSpPr>
            <p:cNvPr id="6" name="TextBox 5">
              <a:extLst>
                <a:ext uri="{FF2B5EF4-FFF2-40B4-BE49-F238E27FC236}">
                  <a16:creationId xmlns:a16="http://schemas.microsoft.com/office/drawing/2014/main" id="{1725EE52-FC59-4076-8AB0-2E617DA15344}"/>
                </a:ext>
              </a:extLst>
            </p:cNvPr>
            <p:cNvSpPr txBox="1"/>
            <p:nvPr/>
          </p:nvSpPr>
          <p:spPr>
            <a:xfrm>
              <a:off x="5879976" y="2255194"/>
              <a:ext cx="1296144" cy="461665"/>
            </a:xfrm>
            <a:prstGeom prst="rect">
              <a:avLst/>
            </a:prstGeom>
            <a:noFill/>
          </p:spPr>
          <p:txBody>
            <a:bodyPr wrap="square" rtlCol="0">
              <a:spAutoFit/>
            </a:bodyPr>
            <a:lstStyle/>
            <a:p>
              <a:r>
                <a:rPr lang="en-US" sz="2400" dirty="0"/>
                <a:t>5.6 </a:t>
              </a:r>
              <a:r>
                <a:rPr lang="en-US" sz="2400" dirty="0" err="1"/>
                <a:t>lbs</a:t>
              </a:r>
              <a:endParaRPr lang="en-US" sz="2400" dirty="0"/>
            </a:p>
          </p:txBody>
        </p:sp>
        <p:cxnSp>
          <p:nvCxnSpPr>
            <p:cNvPr id="26" name="Straight Connector 25">
              <a:extLst>
                <a:ext uri="{FF2B5EF4-FFF2-40B4-BE49-F238E27FC236}">
                  <a16:creationId xmlns:a16="http://schemas.microsoft.com/office/drawing/2014/main" id="{763F817A-F001-43F7-9A8B-63C9AB4543DF}"/>
                </a:ext>
              </a:extLst>
            </p:cNvPr>
            <p:cNvCxnSpPr>
              <a:cxnSpLocks/>
            </p:cNvCxnSpPr>
            <p:nvPr/>
          </p:nvCxnSpPr>
          <p:spPr>
            <a:xfrm flipH="1">
              <a:off x="4439816" y="2024844"/>
              <a:ext cx="4140460" cy="410445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2" name="TextBox 31">
            <a:extLst>
              <a:ext uri="{FF2B5EF4-FFF2-40B4-BE49-F238E27FC236}">
                <a16:creationId xmlns:a16="http://schemas.microsoft.com/office/drawing/2014/main" id="{60C685FC-6ECE-47DE-97B3-91DC3EE35465}"/>
              </a:ext>
            </a:extLst>
          </p:cNvPr>
          <p:cNvSpPr txBox="1"/>
          <p:nvPr/>
        </p:nvSpPr>
        <p:spPr>
          <a:xfrm>
            <a:off x="7480460" y="3954599"/>
            <a:ext cx="4324684" cy="830997"/>
          </a:xfrm>
          <a:prstGeom prst="rect">
            <a:avLst/>
          </a:prstGeom>
          <a:noFill/>
        </p:spPr>
        <p:txBody>
          <a:bodyPr wrap="square" rtlCol="0">
            <a:spAutoFit/>
          </a:bodyPr>
          <a:lstStyle/>
          <a:p>
            <a:r>
              <a:rPr lang="en-US" sz="2400" dirty="0"/>
              <a:t>Be warned, the geometry is going to get a little complicated…</a:t>
            </a:r>
          </a:p>
        </p:txBody>
      </p:sp>
    </p:spTree>
    <p:extLst>
      <p:ext uri="{BB962C8B-B14F-4D97-AF65-F5344CB8AC3E}">
        <p14:creationId xmlns:p14="http://schemas.microsoft.com/office/powerpoint/2010/main" val="1795798263"/>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0BA0F0-FD49-47FA-8D29-FB34AF44966D}"/>
              </a:ext>
            </a:extLst>
          </p:cNvPr>
          <p:cNvSpPr>
            <a:spLocks noGrp="1"/>
          </p:cNvSpPr>
          <p:nvPr>
            <p:ph type="sldNum" sz="quarter" idx="12"/>
          </p:nvPr>
        </p:nvSpPr>
        <p:spPr>
          <a:xfrm>
            <a:off x="8796300" y="6309320"/>
            <a:ext cx="2844800" cy="365125"/>
          </a:xfrm>
        </p:spPr>
        <p:txBody>
          <a:bodyPr/>
          <a:lstStyle/>
          <a:p>
            <a:fld id="{8D2F5A4B-4A13-479F-B760-CE9BE84513F2}" type="slidenum">
              <a:rPr lang="en-US" smtClean="0"/>
              <a:t>31</a:t>
            </a:fld>
            <a:endParaRPr lang="en-US"/>
          </a:p>
        </p:txBody>
      </p:sp>
      <p:sp>
        <p:nvSpPr>
          <p:cNvPr id="45" name="TextBox 44">
            <a:extLst>
              <a:ext uri="{FF2B5EF4-FFF2-40B4-BE49-F238E27FC236}">
                <a16:creationId xmlns:a16="http://schemas.microsoft.com/office/drawing/2014/main" id="{CBAD5003-5401-41C8-B145-6F857ABEE850}"/>
              </a:ext>
            </a:extLst>
          </p:cNvPr>
          <p:cNvSpPr txBox="1"/>
          <p:nvPr/>
        </p:nvSpPr>
        <p:spPr>
          <a:xfrm>
            <a:off x="637931" y="341654"/>
            <a:ext cx="4968902" cy="1200329"/>
          </a:xfrm>
          <a:prstGeom prst="rect">
            <a:avLst/>
          </a:prstGeom>
          <a:noFill/>
        </p:spPr>
        <p:txBody>
          <a:bodyPr wrap="square" rtlCol="0">
            <a:spAutoFit/>
          </a:bodyPr>
          <a:lstStyle/>
          <a:p>
            <a:r>
              <a:rPr lang="en-US" sz="2400" b="1" dirty="0"/>
              <a:t>Step 2</a:t>
            </a:r>
            <a:r>
              <a:rPr lang="en-US" sz="2400" dirty="0"/>
              <a:t> – Use geometry and trigonometry to determine the force in the cable (a.k.a. tension).</a:t>
            </a:r>
          </a:p>
        </p:txBody>
      </p:sp>
      <p:sp>
        <p:nvSpPr>
          <p:cNvPr id="10" name="TextBox 9">
            <a:extLst>
              <a:ext uri="{FF2B5EF4-FFF2-40B4-BE49-F238E27FC236}">
                <a16:creationId xmlns:a16="http://schemas.microsoft.com/office/drawing/2014/main" id="{8EC0DE5D-4741-4860-B3D9-BCD2DCC1BB05}"/>
              </a:ext>
            </a:extLst>
          </p:cNvPr>
          <p:cNvSpPr txBox="1"/>
          <p:nvPr/>
        </p:nvSpPr>
        <p:spPr>
          <a:xfrm>
            <a:off x="8400256" y="3630604"/>
            <a:ext cx="2732100" cy="1569660"/>
          </a:xfrm>
          <a:prstGeom prst="rect">
            <a:avLst/>
          </a:prstGeom>
          <a:noFill/>
        </p:spPr>
        <p:txBody>
          <a:bodyPr wrap="square" rtlCol="0">
            <a:spAutoFit/>
          </a:bodyPr>
          <a:lstStyle/>
          <a:p>
            <a:r>
              <a:rPr lang="en-US" sz="2400" dirty="0"/>
              <a:t>The boom was at a 45 Deg incline, so we know this angle…</a:t>
            </a:r>
          </a:p>
        </p:txBody>
      </p:sp>
      <p:grpSp>
        <p:nvGrpSpPr>
          <p:cNvPr id="3" name="Group 2">
            <a:extLst>
              <a:ext uri="{FF2B5EF4-FFF2-40B4-BE49-F238E27FC236}">
                <a16:creationId xmlns:a16="http://schemas.microsoft.com/office/drawing/2014/main" id="{3EF4D637-3F02-47EE-B2F9-C18FAA170D04}"/>
              </a:ext>
            </a:extLst>
          </p:cNvPr>
          <p:cNvGrpSpPr/>
          <p:nvPr/>
        </p:nvGrpSpPr>
        <p:grpSpPr>
          <a:xfrm>
            <a:off x="3575720" y="1988840"/>
            <a:ext cx="5040560" cy="4140460"/>
            <a:chOff x="3575720" y="1988840"/>
            <a:chExt cx="5040560" cy="4140460"/>
          </a:xfrm>
        </p:grpSpPr>
        <p:cxnSp>
          <p:nvCxnSpPr>
            <p:cNvPr id="37" name="Straight Connector 36">
              <a:extLst>
                <a:ext uri="{FF2B5EF4-FFF2-40B4-BE49-F238E27FC236}">
                  <a16:creationId xmlns:a16="http://schemas.microsoft.com/office/drawing/2014/main" id="{05FD7719-3B72-4915-9CFC-F0C392122B61}"/>
                </a:ext>
              </a:extLst>
            </p:cNvPr>
            <p:cNvCxnSpPr>
              <a:cxnSpLocks/>
            </p:cNvCxnSpPr>
            <p:nvPr/>
          </p:nvCxnSpPr>
          <p:spPr>
            <a:xfrm flipH="1">
              <a:off x="3575720" y="3515334"/>
              <a:ext cx="3456384" cy="18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86FA590-4955-49D2-907E-1AF70E97C14A}"/>
                </a:ext>
              </a:extLst>
            </p:cNvPr>
            <p:cNvSpPr txBox="1"/>
            <p:nvPr/>
          </p:nvSpPr>
          <p:spPr>
            <a:xfrm>
              <a:off x="6875877" y="2999000"/>
              <a:ext cx="416767" cy="461665"/>
            </a:xfrm>
            <a:prstGeom prst="rect">
              <a:avLst/>
            </a:prstGeom>
            <a:noFill/>
          </p:spPr>
          <p:txBody>
            <a:bodyPr wrap="square" rtlCol="0">
              <a:spAutoFit/>
            </a:bodyPr>
            <a:lstStyle/>
            <a:p>
              <a:r>
                <a:rPr lang="en-US" sz="2400" b="1" dirty="0"/>
                <a:t>A</a:t>
              </a:r>
            </a:p>
          </p:txBody>
        </p:sp>
        <p:cxnSp>
          <p:nvCxnSpPr>
            <p:cNvPr id="53" name="Straight Connector 52">
              <a:extLst>
                <a:ext uri="{FF2B5EF4-FFF2-40B4-BE49-F238E27FC236}">
                  <a16:creationId xmlns:a16="http://schemas.microsoft.com/office/drawing/2014/main" id="{6D55BC22-2CCB-4D52-9E7D-85F4B28DB021}"/>
                </a:ext>
              </a:extLst>
            </p:cNvPr>
            <p:cNvCxnSpPr>
              <a:cxnSpLocks/>
            </p:cNvCxnSpPr>
            <p:nvPr/>
          </p:nvCxnSpPr>
          <p:spPr>
            <a:xfrm flipH="1" flipV="1">
              <a:off x="3679528" y="5279530"/>
              <a:ext cx="4324684" cy="4281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597E5671-26D3-4DBB-86CB-1A45F3050FC0}"/>
                </a:ext>
              </a:extLst>
            </p:cNvPr>
            <p:cNvSpPr txBox="1"/>
            <p:nvPr/>
          </p:nvSpPr>
          <p:spPr>
            <a:xfrm>
              <a:off x="4079776" y="4931876"/>
              <a:ext cx="941052" cy="369332"/>
            </a:xfrm>
            <a:prstGeom prst="rect">
              <a:avLst/>
            </a:prstGeom>
            <a:noFill/>
          </p:spPr>
          <p:txBody>
            <a:bodyPr wrap="square" rtlCol="0">
              <a:spAutoFit/>
            </a:bodyPr>
            <a:lstStyle/>
            <a:p>
              <a:r>
                <a:rPr lang="en-US" b="1" dirty="0">
                  <a:solidFill>
                    <a:srgbClr val="7030A0"/>
                  </a:solidFill>
                </a:rPr>
                <a:t>30 Deg</a:t>
              </a:r>
            </a:p>
          </p:txBody>
        </p:sp>
        <p:sp>
          <p:nvSpPr>
            <p:cNvPr id="6" name="TextBox 5">
              <a:extLst>
                <a:ext uri="{FF2B5EF4-FFF2-40B4-BE49-F238E27FC236}">
                  <a16:creationId xmlns:a16="http://schemas.microsoft.com/office/drawing/2014/main" id="{1725EE52-FC59-4076-8AB0-2E617DA15344}"/>
                </a:ext>
              </a:extLst>
            </p:cNvPr>
            <p:cNvSpPr txBox="1"/>
            <p:nvPr/>
          </p:nvSpPr>
          <p:spPr>
            <a:xfrm>
              <a:off x="5879976" y="2255194"/>
              <a:ext cx="1296144" cy="461665"/>
            </a:xfrm>
            <a:prstGeom prst="rect">
              <a:avLst/>
            </a:prstGeom>
            <a:noFill/>
          </p:spPr>
          <p:txBody>
            <a:bodyPr wrap="square" rtlCol="0">
              <a:spAutoFit/>
            </a:bodyPr>
            <a:lstStyle/>
            <a:p>
              <a:r>
                <a:rPr lang="en-US" sz="2400" dirty="0"/>
                <a:t>5.6 </a:t>
              </a:r>
              <a:r>
                <a:rPr lang="en-US" sz="2400" dirty="0" err="1"/>
                <a:t>lbs</a:t>
              </a:r>
              <a:endParaRPr lang="en-US" sz="2400" dirty="0"/>
            </a:p>
          </p:txBody>
        </p:sp>
        <p:cxnSp>
          <p:nvCxnSpPr>
            <p:cNvPr id="26" name="Straight Connector 25">
              <a:extLst>
                <a:ext uri="{FF2B5EF4-FFF2-40B4-BE49-F238E27FC236}">
                  <a16:creationId xmlns:a16="http://schemas.microsoft.com/office/drawing/2014/main" id="{763F817A-F001-43F7-9A8B-63C9AB4543DF}"/>
                </a:ext>
              </a:extLst>
            </p:cNvPr>
            <p:cNvCxnSpPr>
              <a:cxnSpLocks/>
            </p:cNvCxnSpPr>
            <p:nvPr/>
          </p:nvCxnSpPr>
          <p:spPr>
            <a:xfrm flipH="1">
              <a:off x="4439816" y="1988840"/>
              <a:ext cx="4176464" cy="41404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046B8A6-61A7-47EB-A292-0BA7BD1055E0}"/>
                </a:ext>
              </a:extLst>
            </p:cNvPr>
            <p:cNvSpPr txBox="1"/>
            <p:nvPr/>
          </p:nvSpPr>
          <p:spPr>
            <a:xfrm>
              <a:off x="5648903" y="4921037"/>
              <a:ext cx="941052" cy="369332"/>
            </a:xfrm>
            <a:prstGeom prst="rect">
              <a:avLst/>
            </a:prstGeom>
            <a:noFill/>
          </p:spPr>
          <p:txBody>
            <a:bodyPr wrap="square" rtlCol="0">
              <a:spAutoFit/>
            </a:bodyPr>
            <a:lstStyle/>
            <a:p>
              <a:r>
                <a:rPr lang="en-US" b="1" dirty="0">
                  <a:solidFill>
                    <a:srgbClr val="7030A0"/>
                  </a:solidFill>
                </a:rPr>
                <a:t>45 Deg</a:t>
              </a:r>
            </a:p>
          </p:txBody>
        </p:sp>
        <p:cxnSp>
          <p:nvCxnSpPr>
            <p:cNvPr id="19" name="Straight Arrow Connector 18">
              <a:extLst>
                <a:ext uri="{FF2B5EF4-FFF2-40B4-BE49-F238E27FC236}">
                  <a16:creationId xmlns:a16="http://schemas.microsoft.com/office/drawing/2014/main" id="{2EE633F2-57D5-40D5-B561-69D31A486E9F}"/>
                </a:ext>
              </a:extLst>
            </p:cNvPr>
            <p:cNvCxnSpPr>
              <a:cxnSpLocks/>
            </p:cNvCxnSpPr>
            <p:nvPr/>
          </p:nvCxnSpPr>
          <p:spPr>
            <a:xfrm flipH="1" flipV="1">
              <a:off x="6096000" y="2770781"/>
              <a:ext cx="908619" cy="75389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85921728"/>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0BA0F0-FD49-47FA-8D29-FB34AF44966D}"/>
              </a:ext>
            </a:extLst>
          </p:cNvPr>
          <p:cNvSpPr>
            <a:spLocks noGrp="1"/>
          </p:cNvSpPr>
          <p:nvPr>
            <p:ph type="sldNum" sz="quarter" idx="12"/>
          </p:nvPr>
        </p:nvSpPr>
        <p:spPr>
          <a:xfrm>
            <a:off x="8796300" y="6309320"/>
            <a:ext cx="2844800" cy="365125"/>
          </a:xfrm>
        </p:spPr>
        <p:txBody>
          <a:bodyPr/>
          <a:lstStyle/>
          <a:p>
            <a:fld id="{8D2F5A4B-4A13-479F-B760-CE9BE84513F2}" type="slidenum">
              <a:rPr lang="en-US" smtClean="0"/>
              <a:t>32</a:t>
            </a:fld>
            <a:endParaRPr lang="en-US"/>
          </a:p>
        </p:txBody>
      </p:sp>
      <p:sp>
        <p:nvSpPr>
          <p:cNvPr id="45" name="TextBox 44">
            <a:extLst>
              <a:ext uri="{FF2B5EF4-FFF2-40B4-BE49-F238E27FC236}">
                <a16:creationId xmlns:a16="http://schemas.microsoft.com/office/drawing/2014/main" id="{CBAD5003-5401-41C8-B145-6F857ABEE850}"/>
              </a:ext>
            </a:extLst>
          </p:cNvPr>
          <p:cNvSpPr txBox="1"/>
          <p:nvPr/>
        </p:nvSpPr>
        <p:spPr>
          <a:xfrm>
            <a:off x="637931" y="341654"/>
            <a:ext cx="4968902" cy="1200329"/>
          </a:xfrm>
          <a:prstGeom prst="rect">
            <a:avLst/>
          </a:prstGeom>
          <a:noFill/>
        </p:spPr>
        <p:txBody>
          <a:bodyPr wrap="square" rtlCol="0">
            <a:spAutoFit/>
          </a:bodyPr>
          <a:lstStyle/>
          <a:p>
            <a:r>
              <a:rPr lang="en-US" sz="2400" b="1" dirty="0"/>
              <a:t>Step 2</a:t>
            </a:r>
            <a:r>
              <a:rPr lang="en-US" sz="2400" dirty="0"/>
              <a:t> – Use geometry and trigonometry to determine the force in the cable (a.k.a. tension).</a:t>
            </a:r>
          </a:p>
        </p:txBody>
      </p:sp>
      <p:sp>
        <p:nvSpPr>
          <p:cNvPr id="10" name="TextBox 9">
            <a:extLst>
              <a:ext uri="{FF2B5EF4-FFF2-40B4-BE49-F238E27FC236}">
                <a16:creationId xmlns:a16="http://schemas.microsoft.com/office/drawing/2014/main" id="{8EC0DE5D-4741-4860-B3D9-BCD2DCC1BB05}"/>
              </a:ext>
            </a:extLst>
          </p:cNvPr>
          <p:cNvSpPr txBox="1"/>
          <p:nvPr/>
        </p:nvSpPr>
        <p:spPr>
          <a:xfrm>
            <a:off x="8354760" y="2872811"/>
            <a:ext cx="3286340" cy="1938992"/>
          </a:xfrm>
          <a:prstGeom prst="rect">
            <a:avLst/>
          </a:prstGeom>
          <a:noFill/>
        </p:spPr>
        <p:txBody>
          <a:bodyPr wrap="square" rtlCol="0">
            <a:spAutoFit/>
          </a:bodyPr>
          <a:lstStyle/>
          <a:p>
            <a:r>
              <a:rPr lang="en-US" sz="2400" dirty="0"/>
              <a:t>We can use geometry to determine that this angle is 135 Deg.</a:t>
            </a:r>
          </a:p>
          <a:p>
            <a:endParaRPr lang="en-US" sz="2400" dirty="0"/>
          </a:p>
          <a:p>
            <a:r>
              <a:rPr lang="en-US" sz="2400" dirty="0"/>
              <a:t>Ang = 180 Deg - 45 Deg</a:t>
            </a:r>
          </a:p>
        </p:txBody>
      </p:sp>
      <p:grpSp>
        <p:nvGrpSpPr>
          <p:cNvPr id="3" name="Group 2">
            <a:extLst>
              <a:ext uri="{FF2B5EF4-FFF2-40B4-BE49-F238E27FC236}">
                <a16:creationId xmlns:a16="http://schemas.microsoft.com/office/drawing/2014/main" id="{7BEFCFED-0AEE-4F11-B3BA-6353765B2F3D}"/>
              </a:ext>
            </a:extLst>
          </p:cNvPr>
          <p:cNvGrpSpPr/>
          <p:nvPr/>
        </p:nvGrpSpPr>
        <p:grpSpPr>
          <a:xfrm>
            <a:off x="3575720" y="1988840"/>
            <a:ext cx="5040560" cy="4140460"/>
            <a:chOff x="3575720" y="1988840"/>
            <a:chExt cx="5040560" cy="4140460"/>
          </a:xfrm>
        </p:grpSpPr>
        <p:cxnSp>
          <p:nvCxnSpPr>
            <p:cNvPr id="37" name="Straight Connector 36">
              <a:extLst>
                <a:ext uri="{FF2B5EF4-FFF2-40B4-BE49-F238E27FC236}">
                  <a16:creationId xmlns:a16="http://schemas.microsoft.com/office/drawing/2014/main" id="{05FD7719-3B72-4915-9CFC-F0C392122B61}"/>
                </a:ext>
              </a:extLst>
            </p:cNvPr>
            <p:cNvCxnSpPr>
              <a:cxnSpLocks/>
            </p:cNvCxnSpPr>
            <p:nvPr/>
          </p:nvCxnSpPr>
          <p:spPr>
            <a:xfrm flipH="1">
              <a:off x="3575720" y="3515334"/>
              <a:ext cx="3456384" cy="18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86FA590-4955-49D2-907E-1AF70E97C14A}"/>
                </a:ext>
              </a:extLst>
            </p:cNvPr>
            <p:cNvSpPr txBox="1"/>
            <p:nvPr/>
          </p:nvSpPr>
          <p:spPr>
            <a:xfrm>
              <a:off x="6875877" y="2999000"/>
              <a:ext cx="416767" cy="461665"/>
            </a:xfrm>
            <a:prstGeom prst="rect">
              <a:avLst/>
            </a:prstGeom>
            <a:noFill/>
          </p:spPr>
          <p:txBody>
            <a:bodyPr wrap="square" rtlCol="0">
              <a:spAutoFit/>
            </a:bodyPr>
            <a:lstStyle/>
            <a:p>
              <a:r>
                <a:rPr lang="en-US" sz="2400" b="1" dirty="0"/>
                <a:t>A</a:t>
              </a:r>
            </a:p>
          </p:txBody>
        </p:sp>
        <p:cxnSp>
          <p:nvCxnSpPr>
            <p:cNvPr id="53" name="Straight Connector 52">
              <a:extLst>
                <a:ext uri="{FF2B5EF4-FFF2-40B4-BE49-F238E27FC236}">
                  <a16:creationId xmlns:a16="http://schemas.microsoft.com/office/drawing/2014/main" id="{6D55BC22-2CCB-4D52-9E7D-85F4B28DB021}"/>
                </a:ext>
              </a:extLst>
            </p:cNvPr>
            <p:cNvCxnSpPr>
              <a:cxnSpLocks/>
            </p:cNvCxnSpPr>
            <p:nvPr/>
          </p:nvCxnSpPr>
          <p:spPr>
            <a:xfrm flipH="1" flipV="1">
              <a:off x="3679528" y="5279530"/>
              <a:ext cx="4324684" cy="4281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597E5671-26D3-4DBB-86CB-1A45F3050FC0}"/>
                </a:ext>
              </a:extLst>
            </p:cNvPr>
            <p:cNvSpPr txBox="1"/>
            <p:nvPr/>
          </p:nvSpPr>
          <p:spPr>
            <a:xfrm>
              <a:off x="4079776" y="4931876"/>
              <a:ext cx="941052" cy="369332"/>
            </a:xfrm>
            <a:prstGeom prst="rect">
              <a:avLst/>
            </a:prstGeom>
            <a:noFill/>
          </p:spPr>
          <p:txBody>
            <a:bodyPr wrap="square" rtlCol="0">
              <a:spAutoFit/>
            </a:bodyPr>
            <a:lstStyle/>
            <a:p>
              <a:r>
                <a:rPr lang="en-US" b="1" dirty="0">
                  <a:solidFill>
                    <a:srgbClr val="7030A0"/>
                  </a:solidFill>
                </a:rPr>
                <a:t>30 Deg</a:t>
              </a:r>
            </a:p>
          </p:txBody>
        </p:sp>
        <p:sp>
          <p:nvSpPr>
            <p:cNvPr id="6" name="TextBox 5">
              <a:extLst>
                <a:ext uri="{FF2B5EF4-FFF2-40B4-BE49-F238E27FC236}">
                  <a16:creationId xmlns:a16="http://schemas.microsoft.com/office/drawing/2014/main" id="{1725EE52-FC59-4076-8AB0-2E617DA15344}"/>
                </a:ext>
              </a:extLst>
            </p:cNvPr>
            <p:cNvSpPr txBox="1"/>
            <p:nvPr/>
          </p:nvSpPr>
          <p:spPr>
            <a:xfrm>
              <a:off x="5879976" y="2255194"/>
              <a:ext cx="1296144" cy="461665"/>
            </a:xfrm>
            <a:prstGeom prst="rect">
              <a:avLst/>
            </a:prstGeom>
            <a:noFill/>
          </p:spPr>
          <p:txBody>
            <a:bodyPr wrap="square" rtlCol="0">
              <a:spAutoFit/>
            </a:bodyPr>
            <a:lstStyle/>
            <a:p>
              <a:r>
                <a:rPr lang="en-US" sz="2400" dirty="0"/>
                <a:t>5.6 </a:t>
              </a:r>
              <a:r>
                <a:rPr lang="en-US" sz="2400" dirty="0" err="1"/>
                <a:t>lbs</a:t>
              </a:r>
              <a:endParaRPr lang="en-US" sz="2400" dirty="0"/>
            </a:p>
          </p:txBody>
        </p:sp>
        <p:cxnSp>
          <p:nvCxnSpPr>
            <p:cNvPr id="26" name="Straight Connector 25">
              <a:extLst>
                <a:ext uri="{FF2B5EF4-FFF2-40B4-BE49-F238E27FC236}">
                  <a16:creationId xmlns:a16="http://schemas.microsoft.com/office/drawing/2014/main" id="{763F817A-F001-43F7-9A8B-63C9AB4543DF}"/>
                </a:ext>
              </a:extLst>
            </p:cNvPr>
            <p:cNvCxnSpPr>
              <a:cxnSpLocks/>
            </p:cNvCxnSpPr>
            <p:nvPr/>
          </p:nvCxnSpPr>
          <p:spPr>
            <a:xfrm flipH="1">
              <a:off x="4439816" y="1988840"/>
              <a:ext cx="4176464" cy="41404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046B8A6-61A7-47EB-A292-0BA7BD1055E0}"/>
                </a:ext>
              </a:extLst>
            </p:cNvPr>
            <p:cNvSpPr txBox="1"/>
            <p:nvPr/>
          </p:nvSpPr>
          <p:spPr>
            <a:xfrm>
              <a:off x="5648903" y="4921037"/>
              <a:ext cx="941052" cy="369332"/>
            </a:xfrm>
            <a:prstGeom prst="rect">
              <a:avLst/>
            </a:prstGeom>
            <a:noFill/>
          </p:spPr>
          <p:txBody>
            <a:bodyPr wrap="square" rtlCol="0">
              <a:spAutoFit/>
            </a:bodyPr>
            <a:lstStyle/>
            <a:p>
              <a:r>
                <a:rPr lang="en-US" b="1" dirty="0">
                  <a:solidFill>
                    <a:srgbClr val="7030A0"/>
                  </a:solidFill>
                </a:rPr>
                <a:t>45 Deg</a:t>
              </a:r>
            </a:p>
          </p:txBody>
        </p:sp>
        <p:sp>
          <p:nvSpPr>
            <p:cNvPr id="14" name="TextBox 13">
              <a:extLst>
                <a:ext uri="{FF2B5EF4-FFF2-40B4-BE49-F238E27FC236}">
                  <a16:creationId xmlns:a16="http://schemas.microsoft.com/office/drawing/2014/main" id="{158FFD2A-44A0-4482-9B5B-4CDC20E1DD4A}"/>
                </a:ext>
              </a:extLst>
            </p:cNvPr>
            <p:cNvSpPr txBox="1"/>
            <p:nvPr/>
          </p:nvSpPr>
          <p:spPr>
            <a:xfrm rot="18854913">
              <a:off x="4935511" y="4718353"/>
              <a:ext cx="1041591" cy="369332"/>
            </a:xfrm>
            <a:prstGeom prst="rect">
              <a:avLst/>
            </a:prstGeom>
            <a:noFill/>
          </p:spPr>
          <p:txBody>
            <a:bodyPr wrap="square" rtlCol="0">
              <a:spAutoFit/>
            </a:bodyPr>
            <a:lstStyle/>
            <a:p>
              <a:r>
                <a:rPr lang="en-US" b="1" dirty="0">
                  <a:solidFill>
                    <a:srgbClr val="7030A0"/>
                  </a:solidFill>
                </a:rPr>
                <a:t>135 Deg</a:t>
              </a:r>
            </a:p>
          </p:txBody>
        </p:sp>
        <p:cxnSp>
          <p:nvCxnSpPr>
            <p:cNvPr id="15" name="Straight Arrow Connector 14">
              <a:extLst>
                <a:ext uri="{FF2B5EF4-FFF2-40B4-BE49-F238E27FC236}">
                  <a16:creationId xmlns:a16="http://schemas.microsoft.com/office/drawing/2014/main" id="{F8729418-E44F-4753-8163-7F1766C2EC85}"/>
                </a:ext>
              </a:extLst>
            </p:cNvPr>
            <p:cNvCxnSpPr>
              <a:cxnSpLocks/>
            </p:cNvCxnSpPr>
            <p:nvPr/>
          </p:nvCxnSpPr>
          <p:spPr>
            <a:xfrm flipH="1" flipV="1">
              <a:off x="6096000" y="2770781"/>
              <a:ext cx="908619" cy="75389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A0965DC6-9B8A-4807-B279-384F16A5ED7E}"/>
              </a:ext>
            </a:extLst>
          </p:cNvPr>
          <p:cNvSpPr txBox="1"/>
          <p:nvPr/>
        </p:nvSpPr>
        <p:spPr>
          <a:xfrm>
            <a:off x="1552406" y="2202292"/>
            <a:ext cx="3286340" cy="1569660"/>
          </a:xfrm>
          <a:prstGeom prst="rect">
            <a:avLst/>
          </a:prstGeom>
          <a:noFill/>
        </p:spPr>
        <p:txBody>
          <a:bodyPr wrap="square" rtlCol="0">
            <a:spAutoFit/>
          </a:bodyPr>
          <a:lstStyle/>
          <a:p>
            <a:r>
              <a:rPr lang="en-US" sz="2400" dirty="0"/>
              <a:t>Now let’s start determining various angles based on geometry concepts…</a:t>
            </a:r>
          </a:p>
        </p:txBody>
      </p:sp>
    </p:spTree>
    <p:extLst>
      <p:ext uri="{BB962C8B-B14F-4D97-AF65-F5344CB8AC3E}">
        <p14:creationId xmlns:p14="http://schemas.microsoft.com/office/powerpoint/2010/main" val="1568702653"/>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0BA0F0-FD49-47FA-8D29-FB34AF44966D}"/>
              </a:ext>
            </a:extLst>
          </p:cNvPr>
          <p:cNvSpPr>
            <a:spLocks noGrp="1"/>
          </p:cNvSpPr>
          <p:nvPr>
            <p:ph type="sldNum" sz="quarter" idx="12"/>
          </p:nvPr>
        </p:nvSpPr>
        <p:spPr>
          <a:xfrm>
            <a:off x="8796300" y="6309320"/>
            <a:ext cx="2844800" cy="365125"/>
          </a:xfrm>
        </p:spPr>
        <p:txBody>
          <a:bodyPr/>
          <a:lstStyle/>
          <a:p>
            <a:fld id="{8D2F5A4B-4A13-479F-B760-CE9BE84513F2}" type="slidenum">
              <a:rPr lang="en-US" smtClean="0"/>
              <a:t>33</a:t>
            </a:fld>
            <a:endParaRPr lang="en-US"/>
          </a:p>
        </p:txBody>
      </p:sp>
      <p:sp>
        <p:nvSpPr>
          <p:cNvPr id="45" name="TextBox 44">
            <a:extLst>
              <a:ext uri="{FF2B5EF4-FFF2-40B4-BE49-F238E27FC236}">
                <a16:creationId xmlns:a16="http://schemas.microsoft.com/office/drawing/2014/main" id="{CBAD5003-5401-41C8-B145-6F857ABEE850}"/>
              </a:ext>
            </a:extLst>
          </p:cNvPr>
          <p:cNvSpPr txBox="1"/>
          <p:nvPr/>
        </p:nvSpPr>
        <p:spPr>
          <a:xfrm>
            <a:off x="637931" y="341654"/>
            <a:ext cx="4968902" cy="1200329"/>
          </a:xfrm>
          <a:prstGeom prst="rect">
            <a:avLst/>
          </a:prstGeom>
          <a:noFill/>
        </p:spPr>
        <p:txBody>
          <a:bodyPr wrap="square" rtlCol="0">
            <a:spAutoFit/>
          </a:bodyPr>
          <a:lstStyle/>
          <a:p>
            <a:r>
              <a:rPr lang="en-US" sz="2400" b="1" dirty="0"/>
              <a:t>Step 2</a:t>
            </a:r>
            <a:r>
              <a:rPr lang="en-US" sz="2400" dirty="0"/>
              <a:t> – Use geometry and trigonometry to determine the force in the cable (a.k.a. tension).</a:t>
            </a:r>
          </a:p>
        </p:txBody>
      </p:sp>
      <p:sp>
        <p:nvSpPr>
          <p:cNvPr id="10" name="TextBox 9">
            <a:extLst>
              <a:ext uri="{FF2B5EF4-FFF2-40B4-BE49-F238E27FC236}">
                <a16:creationId xmlns:a16="http://schemas.microsoft.com/office/drawing/2014/main" id="{8EC0DE5D-4741-4860-B3D9-BCD2DCC1BB05}"/>
              </a:ext>
            </a:extLst>
          </p:cNvPr>
          <p:cNvSpPr txBox="1"/>
          <p:nvPr/>
        </p:nvSpPr>
        <p:spPr>
          <a:xfrm>
            <a:off x="8220236" y="2872811"/>
            <a:ext cx="3573888" cy="2308324"/>
          </a:xfrm>
          <a:prstGeom prst="rect">
            <a:avLst/>
          </a:prstGeom>
          <a:noFill/>
        </p:spPr>
        <p:txBody>
          <a:bodyPr wrap="square" rtlCol="0">
            <a:spAutoFit/>
          </a:bodyPr>
          <a:lstStyle/>
          <a:p>
            <a:r>
              <a:rPr lang="en-US" sz="2400" dirty="0"/>
              <a:t>We can use geometry once again to determine that this angle is 15 Deg.</a:t>
            </a:r>
          </a:p>
          <a:p>
            <a:endParaRPr lang="en-US" sz="2400" dirty="0"/>
          </a:p>
          <a:p>
            <a:r>
              <a:rPr lang="en-US" sz="2400" dirty="0"/>
              <a:t>The internal angles in a triangle add up to 180 Deg</a:t>
            </a:r>
          </a:p>
        </p:txBody>
      </p:sp>
      <p:grpSp>
        <p:nvGrpSpPr>
          <p:cNvPr id="3" name="Group 2">
            <a:extLst>
              <a:ext uri="{FF2B5EF4-FFF2-40B4-BE49-F238E27FC236}">
                <a16:creationId xmlns:a16="http://schemas.microsoft.com/office/drawing/2014/main" id="{FBE61CF2-FF5E-4B78-A507-A8DB596AB899}"/>
              </a:ext>
            </a:extLst>
          </p:cNvPr>
          <p:cNvGrpSpPr/>
          <p:nvPr/>
        </p:nvGrpSpPr>
        <p:grpSpPr>
          <a:xfrm>
            <a:off x="3575720" y="1988840"/>
            <a:ext cx="5040560" cy="4140460"/>
            <a:chOff x="3575720" y="1988840"/>
            <a:chExt cx="5040560" cy="4140460"/>
          </a:xfrm>
        </p:grpSpPr>
        <p:cxnSp>
          <p:nvCxnSpPr>
            <p:cNvPr id="37" name="Straight Connector 36">
              <a:extLst>
                <a:ext uri="{FF2B5EF4-FFF2-40B4-BE49-F238E27FC236}">
                  <a16:creationId xmlns:a16="http://schemas.microsoft.com/office/drawing/2014/main" id="{05FD7719-3B72-4915-9CFC-F0C392122B61}"/>
                </a:ext>
              </a:extLst>
            </p:cNvPr>
            <p:cNvCxnSpPr>
              <a:cxnSpLocks/>
            </p:cNvCxnSpPr>
            <p:nvPr/>
          </p:nvCxnSpPr>
          <p:spPr>
            <a:xfrm flipH="1">
              <a:off x="3575720" y="3515334"/>
              <a:ext cx="3456384" cy="18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86FA590-4955-49D2-907E-1AF70E97C14A}"/>
                </a:ext>
              </a:extLst>
            </p:cNvPr>
            <p:cNvSpPr txBox="1"/>
            <p:nvPr/>
          </p:nvSpPr>
          <p:spPr>
            <a:xfrm>
              <a:off x="6875877" y="2999000"/>
              <a:ext cx="416767" cy="461665"/>
            </a:xfrm>
            <a:prstGeom prst="rect">
              <a:avLst/>
            </a:prstGeom>
            <a:noFill/>
          </p:spPr>
          <p:txBody>
            <a:bodyPr wrap="square" rtlCol="0">
              <a:spAutoFit/>
            </a:bodyPr>
            <a:lstStyle/>
            <a:p>
              <a:r>
                <a:rPr lang="en-US" sz="2400" b="1" dirty="0"/>
                <a:t>A</a:t>
              </a:r>
            </a:p>
          </p:txBody>
        </p:sp>
        <p:cxnSp>
          <p:nvCxnSpPr>
            <p:cNvPr id="53" name="Straight Connector 52">
              <a:extLst>
                <a:ext uri="{FF2B5EF4-FFF2-40B4-BE49-F238E27FC236}">
                  <a16:creationId xmlns:a16="http://schemas.microsoft.com/office/drawing/2014/main" id="{6D55BC22-2CCB-4D52-9E7D-85F4B28DB021}"/>
                </a:ext>
              </a:extLst>
            </p:cNvPr>
            <p:cNvCxnSpPr>
              <a:cxnSpLocks/>
            </p:cNvCxnSpPr>
            <p:nvPr/>
          </p:nvCxnSpPr>
          <p:spPr>
            <a:xfrm flipH="1" flipV="1">
              <a:off x="3679528" y="5279530"/>
              <a:ext cx="4324684" cy="4281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597E5671-26D3-4DBB-86CB-1A45F3050FC0}"/>
                </a:ext>
              </a:extLst>
            </p:cNvPr>
            <p:cNvSpPr txBox="1"/>
            <p:nvPr/>
          </p:nvSpPr>
          <p:spPr>
            <a:xfrm>
              <a:off x="4079776" y="4931876"/>
              <a:ext cx="941052" cy="369332"/>
            </a:xfrm>
            <a:prstGeom prst="rect">
              <a:avLst/>
            </a:prstGeom>
            <a:noFill/>
          </p:spPr>
          <p:txBody>
            <a:bodyPr wrap="square" rtlCol="0">
              <a:spAutoFit/>
            </a:bodyPr>
            <a:lstStyle/>
            <a:p>
              <a:r>
                <a:rPr lang="en-US" b="1" dirty="0">
                  <a:solidFill>
                    <a:srgbClr val="7030A0"/>
                  </a:solidFill>
                </a:rPr>
                <a:t>30 Deg</a:t>
              </a:r>
            </a:p>
          </p:txBody>
        </p:sp>
        <p:sp>
          <p:nvSpPr>
            <p:cNvPr id="6" name="TextBox 5">
              <a:extLst>
                <a:ext uri="{FF2B5EF4-FFF2-40B4-BE49-F238E27FC236}">
                  <a16:creationId xmlns:a16="http://schemas.microsoft.com/office/drawing/2014/main" id="{1725EE52-FC59-4076-8AB0-2E617DA15344}"/>
                </a:ext>
              </a:extLst>
            </p:cNvPr>
            <p:cNvSpPr txBox="1"/>
            <p:nvPr/>
          </p:nvSpPr>
          <p:spPr>
            <a:xfrm>
              <a:off x="5879976" y="2255194"/>
              <a:ext cx="1296144" cy="461665"/>
            </a:xfrm>
            <a:prstGeom prst="rect">
              <a:avLst/>
            </a:prstGeom>
            <a:noFill/>
          </p:spPr>
          <p:txBody>
            <a:bodyPr wrap="square" rtlCol="0">
              <a:spAutoFit/>
            </a:bodyPr>
            <a:lstStyle/>
            <a:p>
              <a:r>
                <a:rPr lang="en-US" sz="2400" dirty="0"/>
                <a:t>5.6 </a:t>
              </a:r>
              <a:r>
                <a:rPr lang="en-US" sz="2400" dirty="0" err="1"/>
                <a:t>lbs</a:t>
              </a:r>
              <a:endParaRPr lang="en-US" sz="2400" dirty="0"/>
            </a:p>
          </p:txBody>
        </p:sp>
        <p:cxnSp>
          <p:nvCxnSpPr>
            <p:cNvPr id="26" name="Straight Connector 25">
              <a:extLst>
                <a:ext uri="{FF2B5EF4-FFF2-40B4-BE49-F238E27FC236}">
                  <a16:creationId xmlns:a16="http://schemas.microsoft.com/office/drawing/2014/main" id="{763F817A-F001-43F7-9A8B-63C9AB4543DF}"/>
                </a:ext>
              </a:extLst>
            </p:cNvPr>
            <p:cNvCxnSpPr>
              <a:cxnSpLocks/>
            </p:cNvCxnSpPr>
            <p:nvPr/>
          </p:nvCxnSpPr>
          <p:spPr>
            <a:xfrm flipH="1">
              <a:off x="4439816" y="1988840"/>
              <a:ext cx="4176464" cy="41404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046B8A6-61A7-47EB-A292-0BA7BD1055E0}"/>
                </a:ext>
              </a:extLst>
            </p:cNvPr>
            <p:cNvSpPr txBox="1"/>
            <p:nvPr/>
          </p:nvSpPr>
          <p:spPr>
            <a:xfrm>
              <a:off x="5648903" y="4921037"/>
              <a:ext cx="941052" cy="369332"/>
            </a:xfrm>
            <a:prstGeom prst="rect">
              <a:avLst/>
            </a:prstGeom>
            <a:noFill/>
          </p:spPr>
          <p:txBody>
            <a:bodyPr wrap="square" rtlCol="0">
              <a:spAutoFit/>
            </a:bodyPr>
            <a:lstStyle/>
            <a:p>
              <a:r>
                <a:rPr lang="en-US" b="1" dirty="0">
                  <a:solidFill>
                    <a:srgbClr val="7030A0"/>
                  </a:solidFill>
                </a:rPr>
                <a:t>45 Deg</a:t>
              </a:r>
            </a:p>
          </p:txBody>
        </p:sp>
        <p:sp>
          <p:nvSpPr>
            <p:cNvPr id="14" name="TextBox 13">
              <a:extLst>
                <a:ext uri="{FF2B5EF4-FFF2-40B4-BE49-F238E27FC236}">
                  <a16:creationId xmlns:a16="http://schemas.microsoft.com/office/drawing/2014/main" id="{158FFD2A-44A0-4482-9B5B-4CDC20E1DD4A}"/>
                </a:ext>
              </a:extLst>
            </p:cNvPr>
            <p:cNvSpPr txBox="1"/>
            <p:nvPr/>
          </p:nvSpPr>
          <p:spPr>
            <a:xfrm rot="18854913">
              <a:off x="4935511" y="4718353"/>
              <a:ext cx="1041591" cy="369332"/>
            </a:xfrm>
            <a:prstGeom prst="rect">
              <a:avLst/>
            </a:prstGeom>
            <a:noFill/>
          </p:spPr>
          <p:txBody>
            <a:bodyPr wrap="square" rtlCol="0">
              <a:spAutoFit/>
            </a:bodyPr>
            <a:lstStyle/>
            <a:p>
              <a:r>
                <a:rPr lang="en-US" b="1" dirty="0">
                  <a:solidFill>
                    <a:srgbClr val="7030A0"/>
                  </a:solidFill>
                </a:rPr>
                <a:t>135 Deg</a:t>
              </a:r>
            </a:p>
          </p:txBody>
        </p:sp>
        <p:sp>
          <p:nvSpPr>
            <p:cNvPr id="15" name="TextBox 14">
              <a:extLst>
                <a:ext uri="{FF2B5EF4-FFF2-40B4-BE49-F238E27FC236}">
                  <a16:creationId xmlns:a16="http://schemas.microsoft.com/office/drawing/2014/main" id="{B4538D14-93A3-4849-9764-CA1EED8DDAF6}"/>
                </a:ext>
              </a:extLst>
            </p:cNvPr>
            <p:cNvSpPr txBox="1"/>
            <p:nvPr/>
          </p:nvSpPr>
          <p:spPr>
            <a:xfrm rot="18793955">
              <a:off x="5864415" y="3879728"/>
              <a:ext cx="941052" cy="369332"/>
            </a:xfrm>
            <a:prstGeom prst="rect">
              <a:avLst/>
            </a:prstGeom>
            <a:noFill/>
          </p:spPr>
          <p:txBody>
            <a:bodyPr wrap="square" rtlCol="0">
              <a:spAutoFit/>
            </a:bodyPr>
            <a:lstStyle/>
            <a:p>
              <a:r>
                <a:rPr lang="en-US" b="1" dirty="0">
                  <a:solidFill>
                    <a:srgbClr val="7030A0"/>
                  </a:solidFill>
                </a:rPr>
                <a:t>15 Deg</a:t>
              </a:r>
            </a:p>
          </p:txBody>
        </p:sp>
        <p:cxnSp>
          <p:nvCxnSpPr>
            <p:cNvPr id="16" name="Straight Arrow Connector 15">
              <a:extLst>
                <a:ext uri="{FF2B5EF4-FFF2-40B4-BE49-F238E27FC236}">
                  <a16:creationId xmlns:a16="http://schemas.microsoft.com/office/drawing/2014/main" id="{2017DFC1-06DB-4BFC-AA41-CBB47D7E4CCC}"/>
                </a:ext>
              </a:extLst>
            </p:cNvPr>
            <p:cNvCxnSpPr>
              <a:cxnSpLocks/>
            </p:cNvCxnSpPr>
            <p:nvPr/>
          </p:nvCxnSpPr>
          <p:spPr>
            <a:xfrm flipH="1" flipV="1">
              <a:off x="6096000" y="2770781"/>
              <a:ext cx="908619" cy="75389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45726114"/>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0BA0F0-FD49-47FA-8D29-FB34AF44966D}"/>
              </a:ext>
            </a:extLst>
          </p:cNvPr>
          <p:cNvSpPr>
            <a:spLocks noGrp="1"/>
          </p:cNvSpPr>
          <p:nvPr>
            <p:ph type="sldNum" sz="quarter" idx="12"/>
          </p:nvPr>
        </p:nvSpPr>
        <p:spPr>
          <a:xfrm>
            <a:off x="8796300" y="6309320"/>
            <a:ext cx="2844800" cy="365125"/>
          </a:xfrm>
        </p:spPr>
        <p:txBody>
          <a:bodyPr/>
          <a:lstStyle/>
          <a:p>
            <a:fld id="{8D2F5A4B-4A13-479F-B760-CE9BE84513F2}" type="slidenum">
              <a:rPr lang="en-US" smtClean="0"/>
              <a:t>34</a:t>
            </a:fld>
            <a:endParaRPr lang="en-US"/>
          </a:p>
        </p:txBody>
      </p:sp>
      <p:sp>
        <p:nvSpPr>
          <p:cNvPr id="45" name="TextBox 44">
            <a:extLst>
              <a:ext uri="{FF2B5EF4-FFF2-40B4-BE49-F238E27FC236}">
                <a16:creationId xmlns:a16="http://schemas.microsoft.com/office/drawing/2014/main" id="{CBAD5003-5401-41C8-B145-6F857ABEE850}"/>
              </a:ext>
            </a:extLst>
          </p:cNvPr>
          <p:cNvSpPr txBox="1"/>
          <p:nvPr/>
        </p:nvSpPr>
        <p:spPr>
          <a:xfrm>
            <a:off x="637931" y="341654"/>
            <a:ext cx="4968902" cy="1200329"/>
          </a:xfrm>
          <a:prstGeom prst="rect">
            <a:avLst/>
          </a:prstGeom>
          <a:noFill/>
        </p:spPr>
        <p:txBody>
          <a:bodyPr wrap="square" rtlCol="0">
            <a:spAutoFit/>
          </a:bodyPr>
          <a:lstStyle/>
          <a:p>
            <a:r>
              <a:rPr lang="en-US" sz="2400" b="1" dirty="0"/>
              <a:t>Step 2</a:t>
            </a:r>
            <a:r>
              <a:rPr lang="en-US" sz="2400" dirty="0"/>
              <a:t> – Use geometry and trigonometry to determine the force in the cable (a.k.a. tension).</a:t>
            </a:r>
          </a:p>
        </p:txBody>
      </p:sp>
      <p:sp>
        <p:nvSpPr>
          <p:cNvPr id="10" name="TextBox 9">
            <a:extLst>
              <a:ext uri="{FF2B5EF4-FFF2-40B4-BE49-F238E27FC236}">
                <a16:creationId xmlns:a16="http://schemas.microsoft.com/office/drawing/2014/main" id="{8EC0DE5D-4741-4860-B3D9-BCD2DCC1BB05}"/>
              </a:ext>
            </a:extLst>
          </p:cNvPr>
          <p:cNvSpPr txBox="1"/>
          <p:nvPr/>
        </p:nvSpPr>
        <p:spPr>
          <a:xfrm>
            <a:off x="8220236" y="2872811"/>
            <a:ext cx="3573888" cy="2677656"/>
          </a:xfrm>
          <a:prstGeom prst="rect">
            <a:avLst/>
          </a:prstGeom>
          <a:noFill/>
        </p:spPr>
        <p:txBody>
          <a:bodyPr wrap="square" rtlCol="0">
            <a:spAutoFit/>
          </a:bodyPr>
          <a:lstStyle/>
          <a:p>
            <a:r>
              <a:rPr lang="en-US" sz="2400" dirty="0"/>
              <a:t>Since the force at Point A is perpendicular to the boom (red line), we can determine this angle is 75 Deg.</a:t>
            </a:r>
          </a:p>
          <a:p>
            <a:endParaRPr lang="en-US" sz="2400" dirty="0"/>
          </a:p>
          <a:p>
            <a:r>
              <a:rPr lang="en-US" sz="2400" dirty="0"/>
              <a:t>Angle  =  90 Deg – 15 Deg</a:t>
            </a:r>
          </a:p>
        </p:txBody>
      </p:sp>
      <p:grpSp>
        <p:nvGrpSpPr>
          <p:cNvPr id="3" name="Group 2">
            <a:extLst>
              <a:ext uri="{FF2B5EF4-FFF2-40B4-BE49-F238E27FC236}">
                <a16:creationId xmlns:a16="http://schemas.microsoft.com/office/drawing/2014/main" id="{171DD78A-1C36-4AFE-8D1A-91BF2796F082}"/>
              </a:ext>
            </a:extLst>
          </p:cNvPr>
          <p:cNvGrpSpPr/>
          <p:nvPr/>
        </p:nvGrpSpPr>
        <p:grpSpPr>
          <a:xfrm>
            <a:off x="3575720" y="1988840"/>
            <a:ext cx="5040560" cy="4140460"/>
            <a:chOff x="3575720" y="1988840"/>
            <a:chExt cx="5040560" cy="4140460"/>
          </a:xfrm>
        </p:grpSpPr>
        <p:cxnSp>
          <p:nvCxnSpPr>
            <p:cNvPr id="37" name="Straight Connector 36">
              <a:extLst>
                <a:ext uri="{FF2B5EF4-FFF2-40B4-BE49-F238E27FC236}">
                  <a16:creationId xmlns:a16="http://schemas.microsoft.com/office/drawing/2014/main" id="{05FD7719-3B72-4915-9CFC-F0C392122B61}"/>
                </a:ext>
              </a:extLst>
            </p:cNvPr>
            <p:cNvCxnSpPr>
              <a:cxnSpLocks/>
            </p:cNvCxnSpPr>
            <p:nvPr/>
          </p:nvCxnSpPr>
          <p:spPr>
            <a:xfrm flipH="1">
              <a:off x="3575720" y="3515334"/>
              <a:ext cx="3456384" cy="18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86FA590-4955-49D2-907E-1AF70E97C14A}"/>
                </a:ext>
              </a:extLst>
            </p:cNvPr>
            <p:cNvSpPr txBox="1"/>
            <p:nvPr/>
          </p:nvSpPr>
          <p:spPr>
            <a:xfrm>
              <a:off x="6875877" y="2999000"/>
              <a:ext cx="416767" cy="461665"/>
            </a:xfrm>
            <a:prstGeom prst="rect">
              <a:avLst/>
            </a:prstGeom>
            <a:noFill/>
          </p:spPr>
          <p:txBody>
            <a:bodyPr wrap="square" rtlCol="0">
              <a:spAutoFit/>
            </a:bodyPr>
            <a:lstStyle/>
            <a:p>
              <a:r>
                <a:rPr lang="en-US" sz="2400" b="1" dirty="0"/>
                <a:t>A</a:t>
              </a:r>
            </a:p>
          </p:txBody>
        </p:sp>
        <p:cxnSp>
          <p:nvCxnSpPr>
            <p:cNvPr id="53" name="Straight Connector 52">
              <a:extLst>
                <a:ext uri="{FF2B5EF4-FFF2-40B4-BE49-F238E27FC236}">
                  <a16:creationId xmlns:a16="http://schemas.microsoft.com/office/drawing/2014/main" id="{6D55BC22-2CCB-4D52-9E7D-85F4B28DB021}"/>
                </a:ext>
              </a:extLst>
            </p:cNvPr>
            <p:cNvCxnSpPr>
              <a:cxnSpLocks/>
            </p:cNvCxnSpPr>
            <p:nvPr/>
          </p:nvCxnSpPr>
          <p:spPr>
            <a:xfrm flipH="1" flipV="1">
              <a:off x="3679528" y="5279530"/>
              <a:ext cx="4324684" cy="4281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597E5671-26D3-4DBB-86CB-1A45F3050FC0}"/>
                </a:ext>
              </a:extLst>
            </p:cNvPr>
            <p:cNvSpPr txBox="1"/>
            <p:nvPr/>
          </p:nvSpPr>
          <p:spPr>
            <a:xfrm>
              <a:off x="4079776" y="4931876"/>
              <a:ext cx="941052" cy="369332"/>
            </a:xfrm>
            <a:prstGeom prst="rect">
              <a:avLst/>
            </a:prstGeom>
            <a:noFill/>
          </p:spPr>
          <p:txBody>
            <a:bodyPr wrap="square" rtlCol="0">
              <a:spAutoFit/>
            </a:bodyPr>
            <a:lstStyle/>
            <a:p>
              <a:r>
                <a:rPr lang="en-US" b="1" dirty="0">
                  <a:solidFill>
                    <a:srgbClr val="7030A0"/>
                  </a:solidFill>
                </a:rPr>
                <a:t>30 Deg</a:t>
              </a:r>
            </a:p>
          </p:txBody>
        </p:sp>
        <p:sp>
          <p:nvSpPr>
            <p:cNvPr id="6" name="TextBox 5">
              <a:extLst>
                <a:ext uri="{FF2B5EF4-FFF2-40B4-BE49-F238E27FC236}">
                  <a16:creationId xmlns:a16="http://schemas.microsoft.com/office/drawing/2014/main" id="{1725EE52-FC59-4076-8AB0-2E617DA15344}"/>
                </a:ext>
              </a:extLst>
            </p:cNvPr>
            <p:cNvSpPr txBox="1"/>
            <p:nvPr/>
          </p:nvSpPr>
          <p:spPr>
            <a:xfrm>
              <a:off x="5879976" y="2255194"/>
              <a:ext cx="1296144" cy="461665"/>
            </a:xfrm>
            <a:prstGeom prst="rect">
              <a:avLst/>
            </a:prstGeom>
            <a:noFill/>
          </p:spPr>
          <p:txBody>
            <a:bodyPr wrap="square" rtlCol="0">
              <a:spAutoFit/>
            </a:bodyPr>
            <a:lstStyle/>
            <a:p>
              <a:r>
                <a:rPr lang="en-US" sz="2400" dirty="0"/>
                <a:t>5.6 </a:t>
              </a:r>
              <a:r>
                <a:rPr lang="en-US" sz="2400" dirty="0" err="1"/>
                <a:t>lbs</a:t>
              </a:r>
              <a:endParaRPr lang="en-US" sz="2400" dirty="0"/>
            </a:p>
          </p:txBody>
        </p:sp>
        <p:cxnSp>
          <p:nvCxnSpPr>
            <p:cNvPr id="26" name="Straight Connector 25">
              <a:extLst>
                <a:ext uri="{FF2B5EF4-FFF2-40B4-BE49-F238E27FC236}">
                  <a16:creationId xmlns:a16="http://schemas.microsoft.com/office/drawing/2014/main" id="{763F817A-F001-43F7-9A8B-63C9AB4543DF}"/>
                </a:ext>
              </a:extLst>
            </p:cNvPr>
            <p:cNvCxnSpPr>
              <a:cxnSpLocks/>
            </p:cNvCxnSpPr>
            <p:nvPr/>
          </p:nvCxnSpPr>
          <p:spPr>
            <a:xfrm flipH="1">
              <a:off x="4439816" y="1988840"/>
              <a:ext cx="4176464" cy="41404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046B8A6-61A7-47EB-A292-0BA7BD1055E0}"/>
                </a:ext>
              </a:extLst>
            </p:cNvPr>
            <p:cNvSpPr txBox="1"/>
            <p:nvPr/>
          </p:nvSpPr>
          <p:spPr>
            <a:xfrm>
              <a:off x="5648903" y="4921037"/>
              <a:ext cx="941052" cy="369332"/>
            </a:xfrm>
            <a:prstGeom prst="rect">
              <a:avLst/>
            </a:prstGeom>
            <a:noFill/>
          </p:spPr>
          <p:txBody>
            <a:bodyPr wrap="square" rtlCol="0">
              <a:spAutoFit/>
            </a:bodyPr>
            <a:lstStyle/>
            <a:p>
              <a:r>
                <a:rPr lang="en-US" b="1" dirty="0">
                  <a:solidFill>
                    <a:srgbClr val="7030A0"/>
                  </a:solidFill>
                </a:rPr>
                <a:t>45 Deg</a:t>
              </a:r>
            </a:p>
          </p:txBody>
        </p:sp>
        <p:sp>
          <p:nvSpPr>
            <p:cNvPr id="14" name="TextBox 13">
              <a:extLst>
                <a:ext uri="{FF2B5EF4-FFF2-40B4-BE49-F238E27FC236}">
                  <a16:creationId xmlns:a16="http://schemas.microsoft.com/office/drawing/2014/main" id="{158FFD2A-44A0-4482-9B5B-4CDC20E1DD4A}"/>
                </a:ext>
              </a:extLst>
            </p:cNvPr>
            <p:cNvSpPr txBox="1"/>
            <p:nvPr/>
          </p:nvSpPr>
          <p:spPr>
            <a:xfrm rot="18854913">
              <a:off x="4935511" y="4718353"/>
              <a:ext cx="1041591" cy="369332"/>
            </a:xfrm>
            <a:prstGeom prst="rect">
              <a:avLst/>
            </a:prstGeom>
            <a:noFill/>
          </p:spPr>
          <p:txBody>
            <a:bodyPr wrap="square" rtlCol="0">
              <a:spAutoFit/>
            </a:bodyPr>
            <a:lstStyle/>
            <a:p>
              <a:r>
                <a:rPr lang="en-US" b="1" dirty="0">
                  <a:solidFill>
                    <a:srgbClr val="7030A0"/>
                  </a:solidFill>
                </a:rPr>
                <a:t>135 Deg</a:t>
              </a:r>
            </a:p>
          </p:txBody>
        </p:sp>
        <p:sp>
          <p:nvSpPr>
            <p:cNvPr id="15" name="TextBox 14">
              <a:extLst>
                <a:ext uri="{FF2B5EF4-FFF2-40B4-BE49-F238E27FC236}">
                  <a16:creationId xmlns:a16="http://schemas.microsoft.com/office/drawing/2014/main" id="{B4538D14-93A3-4849-9764-CA1EED8DDAF6}"/>
                </a:ext>
              </a:extLst>
            </p:cNvPr>
            <p:cNvSpPr txBox="1"/>
            <p:nvPr/>
          </p:nvSpPr>
          <p:spPr>
            <a:xfrm rot="18793955">
              <a:off x="5864415" y="3879728"/>
              <a:ext cx="941052" cy="369332"/>
            </a:xfrm>
            <a:prstGeom prst="rect">
              <a:avLst/>
            </a:prstGeom>
            <a:noFill/>
          </p:spPr>
          <p:txBody>
            <a:bodyPr wrap="square" rtlCol="0">
              <a:spAutoFit/>
            </a:bodyPr>
            <a:lstStyle/>
            <a:p>
              <a:r>
                <a:rPr lang="en-US" b="1" dirty="0">
                  <a:solidFill>
                    <a:srgbClr val="7030A0"/>
                  </a:solidFill>
                </a:rPr>
                <a:t>15 Deg</a:t>
              </a:r>
            </a:p>
          </p:txBody>
        </p:sp>
        <p:cxnSp>
          <p:nvCxnSpPr>
            <p:cNvPr id="16" name="Straight Arrow Connector 15">
              <a:extLst>
                <a:ext uri="{FF2B5EF4-FFF2-40B4-BE49-F238E27FC236}">
                  <a16:creationId xmlns:a16="http://schemas.microsoft.com/office/drawing/2014/main" id="{2017DFC1-06DB-4BFC-AA41-CBB47D7E4CCC}"/>
                </a:ext>
              </a:extLst>
            </p:cNvPr>
            <p:cNvCxnSpPr>
              <a:cxnSpLocks/>
            </p:cNvCxnSpPr>
            <p:nvPr/>
          </p:nvCxnSpPr>
          <p:spPr>
            <a:xfrm flipH="1" flipV="1">
              <a:off x="6096000" y="2770781"/>
              <a:ext cx="908619" cy="75389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01090EF-275C-486E-A357-4E59F9C0AC6F}"/>
                </a:ext>
              </a:extLst>
            </p:cNvPr>
            <p:cNvSpPr txBox="1"/>
            <p:nvPr/>
          </p:nvSpPr>
          <p:spPr>
            <a:xfrm>
              <a:off x="5983040" y="3311696"/>
              <a:ext cx="1193080" cy="369332"/>
            </a:xfrm>
            <a:prstGeom prst="rect">
              <a:avLst/>
            </a:prstGeom>
            <a:noFill/>
          </p:spPr>
          <p:txBody>
            <a:bodyPr wrap="square" rtlCol="0">
              <a:spAutoFit/>
            </a:bodyPr>
            <a:lstStyle/>
            <a:p>
              <a:r>
                <a:rPr lang="en-US" b="1" dirty="0">
                  <a:solidFill>
                    <a:srgbClr val="7030A0"/>
                  </a:solidFill>
                </a:rPr>
                <a:t>75 Deg</a:t>
              </a:r>
            </a:p>
          </p:txBody>
        </p:sp>
      </p:grpSp>
    </p:spTree>
    <p:extLst>
      <p:ext uri="{BB962C8B-B14F-4D97-AF65-F5344CB8AC3E}">
        <p14:creationId xmlns:p14="http://schemas.microsoft.com/office/powerpoint/2010/main" val="1352048852"/>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0BA0F0-FD49-47FA-8D29-FB34AF44966D}"/>
              </a:ext>
            </a:extLst>
          </p:cNvPr>
          <p:cNvSpPr>
            <a:spLocks noGrp="1"/>
          </p:cNvSpPr>
          <p:nvPr>
            <p:ph type="sldNum" sz="quarter" idx="12"/>
          </p:nvPr>
        </p:nvSpPr>
        <p:spPr>
          <a:xfrm>
            <a:off x="8796300" y="6309320"/>
            <a:ext cx="2844800" cy="365125"/>
          </a:xfrm>
        </p:spPr>
        <p:txBody>
          <a:bodyPr/>
          <a:lstStyle/>
          <a:p>
            <a:fld id="{8D2F5A4B-4A13-479F-B760-CE9BE84513F2}" type="slidenum">
              <a:rPr lang="en-US" smtClean="0"/>
              <a:t>35</a:t>
            </a:fld>
            <a:endParaRPr lang="en-US"/>
          </a:p>
        </p:txBody>
      </p:sp>
      <p:sp>
        <p:nvSpPr>
          <p:cNvPr id="45" name="TextBox 44">
            <a:extLst>
              <a:ext uri="{FF2B5EF4-FFF2-40B4-BE49-F238E27FC236}">
                <a16:creationId xmlns:a16="http://schemas.microsoft.com/office/drawing/2014/main" id="{CBAD5003-5401-41C8-B145-6F857ABEE850}"/>
              </a:ext>
            </a:extLst>
          </p:cNvPr>
          <p:cNvSpPr txBox="1"/>
          <p:nvPr/>
        </p:nvSpPr>
        <p:spPr>
          <a:xfrm>
            <a:off x="637931" y="341654"/>
            <a:ext cx="4968902" cy="1200329"/>
          </a:xfrm>
          <a:prstGeom prst="rect">
            <a:avLst/>
          </a:prstGeom>
          <a:noFill/>
        </p:spPr>
        <p:txBody>
          <a:bodyPr wrap="square" rtlCol="0">
            <a:spAutoFit/>
          </a:bodyPr>
          <a:lstStyle/>
          <a:p>
            <a:r>
              <a:rPr lang="en-US" sz="2400" b="1" dirty="0"/>
              <a:t>Step 2</a:t>
            </a:r>
            <a:r>
              <a:rPr lang="en-US" sz="2400" dirty="0"/>
              <a:t> – Use geometry and trigonometry to determine the force in the cable (a.k.a. tension).</a:t>
            </a:r>
          </a:p>
        </p:txBody>
      </p:sp>
      <p:grpSp>
        <p:nvGrpSpPr>
          <p:cNvPr id="3" name="Group 2">
            <a:extLst>
              <a:ext uri="{FF2B5EF4-FFF2-40B4-BE49-F238E27FC236}">
                <a16:creationId xmlns:a16="http://schemas.microsoft.com/office/drawing/2014/main" id="{4544906E-3042-425C-8734-7AC95D69504E}"/>
              </a:ext>
            </a:extLst>
          </p:cNvPr>
          <p:cNvGrpSpPr/>
          <p:nvPr/>
        </p:nvGrpSpPr>
        <p:grpSpPr>
          <a:xfrm>
            <a:off x="3575720" y="2407713"/>
            <a:ext cx="4284476" cy="2907821"/>
            <a:chOff x="3575720" y="2407713"/>
            <a:chExt cx="4284476" cy="2907821"/>
          </a:xfrm>
        </p:grpSpPr>
        <p:cxnSp>
          <p:nvCxnSpPr>
            <p:cNvPr id="37" name="Straight Connector 36">
              <a:extLst>
                <a:ext uri="{FF2B5EF4-FFF2-40B4-BE49-F238E27FC236}">
                  <a16:creationId xmlns:a16="http://schemas.microsoft.com/office/drawing/2014/main" id="{05FD7719-3B72-4915-9CFC-F0C392122B61}"/>
                </a:ext>
              </a:extLst>
            </p:cNvPr>
            <p:cNvCxnSpPr>
              <a:cxnSpLocks/>
            </p:cNvCxnSpPr>
            <p:nvPr/>
          </p:nvCxnSpPr>
          <p:spPr>
            <a:xfrm flipH="1">
              <a:off x="3575720" y="3515334"/>
              <a:ext cx="3456384" cy="18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017DFC1-06DB-4BFC-AA41-CBB47D7E4CCC}"/>
                </a:ext>
              </a:extLst>
            </p:cNvPr>
            <p:cNvCxnSpPr>
              <a:cxnSpLocks/>
            </p:cNvCxnSpPr>
            <p:nvPr/>
          </p:nvCxnSpPr>
          <p:spPr>
            <a:xfrm flipH="1" flipV="1">
              <a:off x="6096000" y="2770781"/>
              <a:ext cx="908619" cy="75389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54B54A9-C4AD-48CC-9B7D-DF8D6033CF4E}"/>
                </a:ext>
              </a:extLst>
            </p:cNvPr>
            <p:cNvSpPr txBox="1"/>
            <p:nvPr/>
          </p:nvSpPr>
          <p:spPr>
            <a:xfrm>
              <a:off x="6550309" y="3298500"/>
              <a:ext cx="604812" cy="369332"/>
            </a:xfrm>
            <a:prstGeom prst="rect">
              <a:avLst/>
            </a:prstGeom>
            <a:noFill/>
          </p:spPr>
          <p:txBody>
            <a:bodyPr wrap="square" rtlCol="0">
              <a:spAutoFit/>
            </a:bodyPr>
            <a:lstStyle/>
            <a:p>
              <a:r>
                <a:rPr lang="en-US" b="1" dirty="0">
                  <a:solidFill>
                    <a:srgbClr val="7030A0"/>
                  </a:solidFill>
                </a:rPr>
                <a:t>75</a:t>
              </a:r>
            </a:p>
          </p:txBody>
        </p:sp>
        <p:cxnSp>
          <p:nvCxnSpPr>
            <p:cNvPr id="19" name="Straight Connector 18">
              <a:extLst>
                <a:ext uri="{FF2B5EF4-FFF2-40B4-BE49-F238E27FC236}">
                  <a16:creationId xmlns:a16="http://schemas.microsoft.com/office/drawing/2014/main" id="{83CDF50D-36B2-4A91-B0E0-E635104C16F3}"/>
                </a:ext>
              </a:extLst>
            </p:cNvPr>
            <p:cNvCxnSpPr>
              <a:cxnSpLocks/>
            </p:cNvCxnSpPr>
            <p:nvPr/>
          </p:nvCxnSpPr>
          <p:spPr>
            <a:xfrm flipH="1">
              <a:off x="4259796" y="2770781"/>
              <a:ext cx="1836204" cy="2170387"/>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AEE88D0-F4A2-4FF7-91A1-5FD460B3FC2F}"/>
                </a:ext>
              </a:extLst>
            </p:cNvPr>
            <p:cNvSpPr txBox="1"/>
            <p:nvPr/>
          </p:nvSpPr>
          <p:spPr>
            <a:xfrm>
              <a:off x="5915980" y="2915652"/>
              <a:ext cx="495374" cy="369332"/>
            </a:xfrm>
            <a:prstGeom prst="rect">
              <a:avLst/>
            </a:prstGeom>
            <a:noFill/>
          </p:spPr>
          <p:txBody>
            <a:bodyPr wrap="square" rtlCol="0">
              <a:spAutoFit/>
            </a:bodyPr>
            <a:lstStyle/>
            <a:p>
              <a:r>
                <a:rPr lang="en-US" b="1" dirty="0">
                  <a:solidFill>
                    <a:srgbClr val="7030A0"/>
                  </a:solidFill>
                </a:rPr>
                <a:t>90</a:t>
              </a:r>
            </a:p>
          </p:txBody>
        </p:sp>
        <p:sp>
          <p:nvSpPr>
            <p:cNvPr id="27" name="TextBox 26">
              <a:extLst>
                <a:ext uri="{FF2B5EF4-FFF2-40B4-BE49-F238E27FC236}">
                  <a16:creationId xmlns:a16="http://schemas.microsoft.com/office/drawing/2014/main" id="{B0C41786-33BD-4F73-9DC5-E65A60AC0B1F}"/>
                </a:ext>
              </a:extLst>
            </p:cNvPr>
            <p:cNvSpPr txBox="1"/>
            <p:nvPr/>
          </p:nvSpPr>
          <p:spPr>
            <a:xfrm>
              <a:off x="4907868" y="4173739"/>
              <a:ext cx="495374" cy="369332"/>
            </a:xfrm>
            <a:prstGeom prst="rect">
              <a:avLst/>
            </a:prstGeom>
            <a:noFill/>
          </p:spPr>
          <p:txBody>
            <a:bodyPr wrap="square" rtlCol="0">
              <a:spAutoFit/>
            </a:bodyPr>
            <a:lstStyle/>
            <a:p>
              <a:r>
                <a:rPr lang="en-US" b="1" dirty="0">
                  <a:solidFill>
                    <a:srgbClr val="7030A0"/>
                  </a:solidFill>
                </a:rPr>
                <a:t>15</a:t>
              </a:r>
            </a:p>
          </p:txBody>
        </p:sp>
        <p:sp>
          <p:nvSpPr>
            <p:cNvPr id="32" name="TextBox 31">
              <a:extLst>
                <a:ext uri="{FF2B5EF4-FFF2-40B4-BE49-F238E27FC236}">
                  <a16:creationId xmlns:a16="http://schemas.microsoft.com/office/drawing/2014/main" id="{6B1FF56A-5E5C-49ED-9019-9411F6864313}"/>
                </a:ext>
              </a:extLst>
            </p:cNvPr>
            <p:cNvSpPr txBox="1"/>
            <p:nvPr/>
          </p:nvSpPr>
          <p:spPr>
            <a:xfrm>
              <a:off x="6550309" y="2737720"/>
              <a:ext cx="1296144" cy="461665"/>
            </a:xfrm>
            <a:prstGeom prst="rect">
              <a:avLst/>
            </a:prstGeom>
            <a:noFill/>
          </p:spPr>
          <p:txBody>
            <a:bodyPr wrap="square" rtlCol="0">
              <a:spAutoFit/>
            </a:bodyPr>
            <a:lstStyle/>
            <a:p>
              <a:r>
                <a:rPr lang="en-US" sz="2400" dirty="0"/>
                <a:t>5.6 </a:t>
              </a:r>
              <a:r>
                <a:rPr lang="en-US" sz="2400" dirty="0" err="1"/>
                <a:t>lbs</a:t>
              </a:r>
              <a:endParaRPr lang="en-US" sz="2400" dirty="0"/>
            </a:p>
          </p:txBody>
        </p:sp>
        <p:cxnSp>
          <p:nvCxnSpPr>
            <p:cNvPr id="15" name="Straight Arrow Connector 14">
              <a:extLst>
                <a:ext uri="{FF2B5EF4-FFF2-40B4-BE49-F238E27FC236}">
                  <a16:creationId xmlns:a16="http://schemas.microsoft.com/office/drawing/2014/main" id="{291131FB-E094-401C-945C-084225447F6B}"/>
                </a:ext>
              </a:extLst>
            </p:cNvPr>
            <p:cNvCxnSpPr>
              <a:cxnSpLocks/>
            </p:cNvCxnSpPr>
            <p:nvPr/>
          </p:nvCxnSpPr>
          <p:spPr>
            <a:xfrm flipH="1">
              <a:off x="4367808" y="3658616"/>
              <a:ext cx="2664296" cy="1390564"/>
            </a:xfrm>
            <a:prstGeom prst="straightConnector1">
              <a:avLst/>
            </a:prstGeom>
            <a:ln w="571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DA4A74F-5AB2-45EE-A72D-A3493960B22D}"/>
                </a:ext>
              </a:extLst>
            </p:cNvPr>
            <p:cNvSpPr txBox="1"/>
            <p:nvPr/>
          </p:nvSpPr>
          <p:spPr>
            <a:xfrm>
              <a:off x="6564052" y="2407713"/>
              <a:ext cx="1296144" cy="369332"/>
            </a:xfrm>
            <a:prstGeom prst="rect">
              <a:avLst/>
            </a:prstGeom>
            <a:noFill/>
          </p:spPr>
          <p:txBody>
            <a:bodyPr wrap="square" rtlCol="0">
              <a:spAutoFit/>
            </a:bodyPr>
            <a:lstStyle/>
            <a:p>
              <a:r>
                <a:rPr lang="en-US" dirty="0"/>
                <a:t>Adjacent</a:t>
              </a:r>
            </a:p>
          </p:txBody>
        </p:sp>
        <p:sp>
          <p:nvSpPr>
            <p:cNvPr id="20" name="TextBox 19">
              <a:extLst>
                <a:ext uri="{FF2B5EF4-FFF2-40B4-BE49-F238E27FC236}">
                  <a16:creationId xmlns:a16="http://schemas.microsoft.com/office/drawing/2014/main" id="{BE54FB57-4331-490D-B172-83C520FF7BE8}"/>
                </a:ext>
              </a:extLst>
            </p:cNvPr>
            <p:cNvSpPr txBox="1"/>
            <p:nvPr/>
          </p:nvSpPr>
          <p:spPr>
            <a:xfrm rot="20005095">
              <a:off x="5255926" y="4180785"/>
              <a:ext cx="1785311" cy="369332"/>
            </a:xfrm>
            <a:prstGeom prst="rect">
              <a:avLst/>
            </a:prstGeom>
            <a:noFill/>
          </p:spPr>
          <p:txBody>
            <a:bodyPr wrap="square" rtlCol="0">
              <a:spAutoFit/>
            </a:bodyPr>
            <a:lstStyle/>
            <a:p>
              <a:r>
                <a:rPr lang="en-US" dirty="0"/>
                <a:t>Hypotenuse </a:t>
              </a:r>
            </a:p>
          </p:txBody>
        </p:sp>
      </p:grpSp>
      <p:sp>
        <p:nvSpPr>
          <p:cNvPr id="21" name="TextBox 20">
            <a:extLst>
              <a:ext uri="{FF2B5EF4-FFF2-40B4-BE49-F238E27FC236}">
                <a16:creationId xmlns:a16="http://schemas.microsoft.com/office/drawing/2014/main" id="{3CBB254C-F118-4359-98D4-FE338A9FA2EE}"/>
              </a:ext>
            </a:extLst>
          </p:cNvPr>
          <p:cNvSpPr txBox="1"/>
          <p:nvPr/>
        </p:nvSpPr>
        <p:spPr>
          <a:xfrm>
            <a:off x="8240376" y="296652"/>
            <a:ext cx="3112208" cy="1200329"/>
          </a:xfrm>
          <a:prstGeom prst="rect">
            <a:avLst/>
          </a:prstGeom>
          <a:noFill/>
        </p:spPr>
        <p:txBody>
          <a:bodyPr wrap="square" rtlCol="0">
            <a:spAutoFit/>
          </a:bodyPr>
          <a:lstStyle/>
          <a:p>
            <a:r>
              <a:rPr lang="en-US" sz="2400" dirty="0"/>
              <a:t>	               Adj</a:t>
            </a:r>
          </a:p>
          <a:p>
            <a:r>
              <a:rPr lang="en-US" sz="2400" dirty="0"/>
              <a:t>Cos (</a:t>
            </a:r>
            <a:r>
              <a:rPr lang="el-GR" sz="2400" dirty="0"/>
              <a:t>ϴ</a:t>
            </a:r>
            <a:r>
              <a:rPr lang="en-US" sz="2400" dirty="0"/>
              <a:t> )   =    -----------</a:t>
            </a:r>
          </a:p>
          <a:p>
            <a:r>
              <a:rPr lang="en-US" sz="2400" dirty="0"/>
              <a:t>	             </a:t>
            </a:r>
            <a:r>
              <a:rPr lang="en-US" sz="2400" dirty="0" err="1"/>
              <a:t>Hyp</a:t>
            </a:r>
            <a:endParaRPr lang="en-US" sz="2400" dirty="0"/>
          </a:p>
        </p:txBody>
      </p:sp>
      <p:sp>
        <p:nvSpPr>
          <p:cNvPr id="22" name="TextBox 21">
            <a:extLst>
              <a:ext uri="{FF2B5EF4-FFF2-40B4-BE49-F238E27FC236}">
                <a16:creationId xmlns:a16="http://schemas.microsoft.com/office/drawing/2014/main" id="{CA66C182-69E1-4638-8EF4-E6F808CD3099}"/>
              </a:ext>
            </a:extLst>
          </p:cNvPr>
          <p:cNvSpPr txBox="1"/>
          <p:nvPr/>
        </p:nvSpPr>
        <p:spPr>
          <a:xfrm>
            <a:off x="8240376" y="1664534"/>
            <a:ext cx="3112208" cy="1200329"/>
          </a:xfrm>
          <a:prstGeom prst="rect">
            <a:avLst/>
          </a:prstGeom>
          <a:noFill/>
        </p:spPr>
        <p:txBody>
          <a:bodyPr wrap="square" rtlCol="0">
            <a:spAutoFit/>
          </a:bodyPr>
          <a:lstStyle/>
          <a:p>
            <a:r>
              <a:rPr lang="en-US" sz="2400" dirty="0"/>
              <a:t>	              Adj</a:t>
            </a:r>
          </a:p>
          <a:p>
            <a:r>
              <a:rPr lang="en-US" sz="2400" dirty="0"/>
              <a:t>        </a:t>
            </a:r>
            <a:r>
              <a:rPr lang="en-US" sz="2400" dirty="0" err="1"/>
              <a:t>Hyp</a:t>
            </a:r>
            <a:r>
              <a:rPr lang="en-US" sz="2400" dirty="0"/>
              <a:t>  =    -----------</a:t>
            </a:r>
          </a:p>
          <a:p>
            <a:r>
              <a:rPr lang="en-US" sz="2400" dirty="0"/>
              <a:t>	           Cos (</a:t>
            </a:r>
            <a:r>
              <a:rPr lang="el-GR" sz="2400" dirty="0"/>
              <a:t>ϴ</a:t>
            </a:r>
            <a:r>
              <a:rPr lang="en-US" sz="2400" dirty="0"/>
              <a:t>) </a:t>
            </a:r>
          </a:p>
        </p:txBody>
      </p:sp>
      <p:sp>
        <p:nvSpPr>
          <p:cNvPr id="23" name="TextBox 22">
            <a:extLst>
              <a:ext uri="{FF2B5EF4-FFF2-40B4-BE49-F238E27FC236}">
                <a16:creationId xmlns:a16="http://schemas.microsoft.com/office/drawing/2014/main" id="{7A8474EE-48D9-43FF-AFE0-2215714CEBBC}"/>
              </a:ext>
            </a:extLst>
          </p:cNvPr>
          <p:cNvSpPr txBox="1"/>
          <p:nvPr/>
        </p:nvSpPr>
        <p:spPr>
          <a:xfrm>
            <a:off x="8229726" y="3071112"/>
            <a:ext cx="3112208" cy="1200329"/>
          </a:xfrm>
          <a:prstGeom prst="rect">
            <a:avLst/>
          </a:prstGeom>
          <a:noFill/>
        </p:spPr>
        <p:txBody>
          <a:bodyPr wrap="square" rtlCol="0">
            <a:spAutoFit/>
          </a:bodyPr>
          <a:lstStyle/>
          <a:p>
            <a:r>
              <a:rPr lang="en-US" sz="2400" dirty="0"/>
              <a:t>	           5.6 </a:t>
            </a:r>
            <a:r>
              <a:rPr lang="en-US" sz="2400" dirty="0" err="1"/>
              <a:t>lbs</a:t>
            </a:r>
            <a:endParaRPr lang="en-US" sz="2400" dirty="0"/>
          </a:p>
          <a:p>
            <a:r>
              <a:rPr lang="en-US" sz="2400" dirty="0"/>
              <a:t>        </a:t>
            </a:r>
            <a:r>
              <a:rPr lang="en-US" sz="2400" dirty="0" err="1"/>
              <a:t>Hyp</a:t>
            </a:r>
            <a:r>
              <a:rPr lang="en-US" sz="2400" dirty="0"/>
              <a:t>  =    -----------</a:t>
            </a:r>
          </a:p>
          <a:p>
            <a:r>
              <a:rPr lang="en-US" sz="2400" dirty="0"/>
              <a:t>	          Cos (75) </a:t>
            </a:r>
          </a:p>
        </p:txBody>
      </p:sp>
      <p:sp>
        <p:nvSpPr>
          <p:cNvPr id="24" name="TextBox 23">
            <a:extLst>
              <a:ext uri="{FF2B5EF4-FFF2-40B4-BE49-F238E27FC236}">
                <a16:creationId xmlns:a16="http://schemas.microsoft.com/office/drawing/2014/main" id="{86484D59-6C27-41C2-931F-628602AAB372}"/>
              </a:ext>
            </a:extLst>
          </p:cNvPr>
          <p:cNvSpPr txBox="1"/>
          <p:nvPr/>
        </p:nvSpPr>
        <p:spPr>
          <a:xfrm>
            <a:off x="8229726" y="4430334"/>
            <a:ext cx="3112208" cy="1200329"/>
          </a:xfrm>
          <a:prstGeom prst="rect">
            <a:avLst/>
          </a:prstGeom>
          <a:noFill/>
        </p:spPr>
        <p:txBody>
          <a:bodyPr wrap="square" rtlCol="0">
            <a:spAutoFit/>
          </a:bodyPr>
          <a:lstStyle/>
          <a:p>
            <a:r>
              <a:rPr lang="en-US" sz="2400" dirty="0"/>
              <a:t>	           5.6 </a:t>
            </a:r>
            <a:r>
              <a:rPr lang="en-US" sz="2400" dirty="0" err="1"/>
              <a:t>lbs</a:t>
            </a:r>
            <a:endParaRPr lang="en-US" sz="2400" dirty="0"/>
          </a:p>
          <a:p>
            <a:r>
              <a:rPr lang="en-US" sz="2400" dirty="0"/>
              <a:t>        </a:t>
            </a:r>
            <a:r>
              <a:rPr lang="en-US" sz="2400" dirty="0" err="1"/>
              <a:t>Hyp</a:t>
            </a:r>
            <a:r>
              <a:rPr lang="en-US" sz="2400" dirty="0"/>
              <a:t>  =    -----------</a:t>
            </a:r>
          </a:p>
          <a:p>
            <a:r>
              <a:rPr lang="en-US" sz="2400" dirty="0"/>
              <a:t>	             0.25 </a:t>
            </a:r>
          </a:p>
        </p:txBody>
      </p:sp>
      <p:sp>
        <p:nvSpPr>
          <p:cNvPr id="26" name="TextBox 25">
            <a:extLst>
              <a:ext uri="{FF2B5EF4-FFF2-40B4-BE49-F238E27FC236}">
                <a16:creationId xmlns:a16="http://schemas.microsoft.com/office/drawing/2014/main" id="{F53B270A-6218-4C88-B0C8-B6088989B459}"/>
              </a:ext>
            </a:extLst>
          </p:cNvPr>
          <p:cNvSpPr txBox="1"/>
          <p:nvPr/>
        </p:nvSpPr>
        <p:spPr>
          <a:xfrm>
            <a:off x="8795626" y="5739159"/>
            <a:ext cx="3112208" cy="461665"/>
          </a:xfrm>
          <a:prstGeom prst="rect">
            <a:avLst/>
          </a:prstGeom>
          <a:noFill/>
        </p:spPr>
        <p:txBody>
          <a:bodyPr wrap="square" rtlCol="0">
            <a:spAutoFit/>
          </a:bodyPr>
          <a:lstStyle/>
          <a:p>
            <a:r>
              <a:rPr lang="en-US" sz="2400" b="1" dirty="0" err="1"/>
              <a:t>Hyp</a:t>
            </a:r>
            <a:r>
              <a:rPr lang="en-US" sz="2400" b="1" dirty="0"/>
              <a:t>  =   22.4 </a:t>
            </a:r>
            <a:r>
              <a:rPr lang="en-US" sz="2400" b="1" dirty="0" err="1"/>
              <a:t>lbs</a:t>
            </a:r>
            <a:endParaRPr lang="en-US" sz="2400" b="1" dirty="0"/>
          </a:p>
        </p:txBody>
      </p:sp>
    </p:spTree>
    <p:extLst>
      <p:ext uri="{BB962C8B-B14F-4D97-AF65-F5344CB8AC3E}">
        <p14:creationId xmlns:p14="http://schemas.microsoft.com/office/powerpoint/2010/main" val="2957747829"/>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0BA0F0-FD49-47FA-8D29-FB34AF44966D}"/>
              </a:ext>
            </a:extLst>
          </p:cNvPr>
          <p:cNvSpPr>
            <a:spLocks noGrp="1"/>
          </p:cNvSpPr>
          <p:nvPr>
            <p:ph type="sldNum" sz="quarter" idx="12"/>
          </p:nvPr>
        </p:nvSpPr>
        <p:spPr>
          <a:xfrm>
            <a:off x="8796300" y="6309320"/>
            <a:ext cx="2844800" cy="365125"/>
          </a:xfrm>
        </p:spPr>
        <p:txBody>
          <a:bodyPr/>
          <a:lstStyle/>
          <a:p>
            <a:fld id="{8D2F5A4B-4A13-479F-B760-CE9BE84513F2}" type="slidenum">
              <a:rPr lang="en-US" smtClean="0"/>
              <a:t>36</a:t>
            </a:fld>
            <a:endParaRPr lang="en-US"/>
          </a:p>
        </p:txBody>
      </p:sp>
      <p:sp>
        <p:nvSpPr>
          <p:cNvPr id="45" name="TextBox 44">
            <a:extLst>
              <a:ext uri="{FF2B5EF4-FFF2-40B4-BE49-F238E27FC236}">
                <a16:creationId xmlns:a16="http://schemas.microsoft.com/office/drawing/2014/main" id="{CBAD5003-5401-41C8-B145-6F857ABEE850}"/>
              </a:ext>
            </a:extLst>
          </p:cNvPr>
          <p:cNvSpPr txBox="1"/>
          <p:nvPr/>
        </p:nvSpPr>
        <p:spPr>
          <a:xfrm>
            <a:off x="637931" y="341654"/>
            <a:ext cx="4968902" cy="1200329"/>
          </a:xfrm>
          <a:prstGeom prst="rect">
            <a:avLst/>
          </a:prstGeom>
          <a:noFill/>
        </p:spPr>
        <p:txBody>
          <a:bodyPr wrap="square" rtlCol="0">
            <a:spAutoFit/>
          </a:bodyPr>
          <a:lstStyle/>
          <a:p>
            <a:r>
              <a:rPr lang="en-US" sz="2400" b="1" dirty="0"/>
              <a:t>Step 2</a:t>
            </a:r>
            <a:r>
              <a:rPr lang="en-US" sz="2400" dirty="0"/>
              <a:t> – Use geometry and trigonometry to determine the force in the cable (a.k.a. tension).</a:t>
            </a:r>
          </a:p>
        </p:txBody>
      </p:sp>
      <p:grpSp>
        <p:nvGrpSpPr>
          <p:cNvPr id="3" name="Group 2">
            <a:extLst>
              <a:ext uri="{FF2B5EF4-FFF2-40B4-BE49-F238E27FC236}">
                <a16:creationId xmlns:a16="http://schemas.microsoft.com/office/drawing/2014/main" id="{4544906E-3042-425C-8734-7AC95D69504E}"/>
              </a:ext>
            </a:extLst>
          </p:cNvPr>
          <p:cNvGrpSpPr/>
          <p:nvPr/>
        </p:nvGrpSpPr>
        <p:grpSpPr>
          <a:xfrm>
            <a:off x="3575720" y="2407713"/>
            <a:ext cx="4284476" cy="2907821"/>
            <a:chOff x="3575720" y="2407713"/>
            <a:chExt cx="4284476" cy="2907821"/>
          </a:xfrm>
        </p:grpSpPr>
        <p:cxnSp>
          <p:nvCxnSpPr>
            <p:cNvPr id="37" name="Straight Connector 36">
              <a:extLst>
                <a:ext uri="{FF2B5EF4-FFF2-40B4-BE49-F238E27FC236}">
                  <a16:creationId xmlns:a16="http://schemas.microsoft.com/office/drawing/2014/main" id="{05FD7719-3B72-4915-9CFC-F0C392122B61}"/>
                </a:ext>
              </a:extLst>
            </p:cNvPr>
            <p:cNvCxnSpPr>
              <a:cxnSpLocks/>
            </p:cNvCxnSpPr>
            <p:nvPr/>
          </p:nvCxnSpPr>
          <p:spPr>
            <a:xfrm flipH="1">
              <a:off x="3575720" y="3515334"/>
              <a:ext cx="3456384" cy="18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017DFC1-06DB-4BFC-AA41-CBB47D7E4CCC}"/>
                </a:ext>
              </a:extLst>
            </p:cNvPr>
            <p:cNvCxnSpPr>
              <a:cxnSpLocks/>
            </p:cNvCxnSpPr>
            <p:nvPr/>
          </p:nvCxnSpPr>
          <p:spPr>
            <a:xfrm flipH="1" flipV="1">
              <a:off x="6096000" y="2770781"/>
              <a:ext cx="908619" cy="75389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54B54A9-C4AD-48CC-9B7D-DF8D6033CF4E}"/>
                </a:ext>
              </a:extLst>
            </p:cNvPr>
            <p:cNvSpPr txBox="1"/>
            <p:nvPr/>
          </p:nvSpPr>
          <p:spPr>
            <a:xfrm>
              <a:off x="6550309" y="3298500"/>
              <a:ext cx="604812" cy="369332"/>
            </a:xfrm>
            <a:prstGeom prst="rect">
              <a:avLst/>
            </a:prstGeom>
            <a:noFill/>
          </p:spPr>
          <p:txBody>
            <a:bodyPr wrap="square" rtlCol="0">
              <a:spAutoFit/>
            </a:bodyPr>
            <a:lstStyle/>
            <a:p>
              <a:r>
                <a:rPr lang="en-US" b="1" dirty="0">
                  <a:solidFill>
                    <a:srgbClr val="7030A0"/>
                  </a:solidFill>
                </a:rPr>
                <a:t>75</a:t>
              </a:r>
            </a:p>
          </p:txBody>
        </p:sp>
        <p:cxnSp>
          <p:nvCxnSpPr>
            <p:cNvPr id="19" name="Straight Connector 18">
              <a:extLst>
                <a:ext uri="{FF2B5EF4-FFF2-40B4-BE49-F238E27FC236}">
                  <a16:creationId xmlns:a16="http://schemas.microsoft.com/office/drawing/2014/main" id="{83CDF50D-36B2-4A91-B0E0-E635104C16F3}"/>
                </a:ext>
              </a:extLst>
            </p:cNvPr>
            <p:cNvCxnSpPr>
              <a:cxnSpLocks/>
            </p:cNvCxnSpPr>
            <p:nvPr/>
          </p:nvCxnSpPr>
          <p:spPr>
            <a:xfrm flipH="1">
              <a:off x="4259796" y="2770781"/>
              <a:ext cx="1836204" cy="2170387"/>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AEE88D0-F4A2-4FF7-91A1-5FD460B3FC2F}"/>
                </a:ext>
              </a:extLst>
            </p:cNvPr>
            <p:cNvSpPr txBox="1"/>
            <p:nvPr/>
          </p:nvSpPr>
          <p:spPr>
            <a:xfrm>
              <a:off x="5915980" y="2915652"/>
              <a:ext cx="495374" cy="369332"/>
            </a:xfrm>
            <a:prstGeom prst="rect">
              <a:avLst/>
            </a:prstGeom>
            <a:noFill/>
          </p:spPr>
          <p:txBody>
            <a:bodyPr wrap="square" rtlCol="0">
              <a:spAutoFit/>
            </a:bodyPr>
            <a:lstStyle/>
            <a:p>
              <a:r>
                <a:rPr lang="en-US" b="1" dirty="0">
                  <a:solidFill>
                    <a:srgbClr val="7030A0"/>
                  </a:solidFill>
                </a:rPr>
                <a:t>90</a:t>
              </a:r>
            </a:p>
          </p:txBody>
        </p:sp>
        <p:sp>
          <p:nvSpPr>
            <p:cNvPr id="27" name="TextBox 26">
              <a:extLst>
                <a:ext uri="{FF2B5EF4-FFF2-40B4-BE49-F238E27FC236}">
                  <a16:creationId xmlns:a16="http://schemas.microsoft.com/office/drawing/2014/main" id="{B0C41786-33BD-4F73-9DC5-E65A60AC0B1F}"/>
                </a:ext>
              </a:extLst>
            </p:cNvPr>
            <p:cNvSpPr txBox="1"/>
            <p:nvPr/>
          </p:nvSpPr>
          <p:spPr>
            <a:xfrm>
              <a:off x="4907868" y="4173739"/>
              <a:ext cx="495374" cy="369332"/>
            </a:xfrm>
            <a:prstGeom prst="rect">
              <a:avLst/>
            </a:prstGeom>
            <a:noFill/>
          </p:spPr>
          <p:txBody>
            <a:bodyPr wrap="square" rtlCol="0">
              <a:spAutoFit/>
            </a:bodyPr>
            <a:lstStyle/>
            <a:p>
              <a:r>
                <a:rPr lang="en-US" b="1" dirty="0">
                  <a:solidFill>
                    <a:srgbClr val="7030A0"/>
                  </a:solidFill>
                </a:rPr>
                <a:t>15</a:t>
              </a:r>
            </a:p>
          </p:txBody>
        </p:sp>
        <p:sp>
          <p:nvSpPr>
            <p:cNvPr id="32" name="TextBox 31">
              <a:extLst>
                <a:ext uri="{FF2B5EF4-FFF2-40B4-BE49-F238E27FC236}">
                  <a16:creationId xmlns:a16="http://schemas.microsoft.com/office/drawing/2014/main" id="{6B1FF56A-5E5C-49ED-9019-9411F6864313}"/>
                </a:ext>
              </a:extLst>
            </p:cNvPr>
            <p:cNvSpPr txBox="1"/>
            <p:nvPr/>
          </p:nvSpPr>
          <p:spPr>
            <a:xfrm>
              <a:off x="6550309" y="2737720"/>
              <a:ext cx="1296144" cy="461665"/>
            </a:xfrm>
            <a:prstGeom prst="rect">
              <a:avLst/>
            </a:prstGeom>
            <a:noFill/>
          </p:spPr>
          <p:txBody>
            <a:bodyPr wrap="square" rtlCol="0">
              <a:spAutoFit/>
            </a:bodyPr>
            <a:lstStyle/>
            <a:p>
              <a:r>
                <a:rPr lang="en-US" sz="2400" dirty="0"/>
                <a:t>5.6 </a:t>
              </a:r>
              <a:r>
                <a:rPr lang="en-US" sz="2400" dirty="0" err="1"/>
                <a:t>lbs</a:t>
              </a:r>
              <a:endParaRPr lang="en-US" sz="2400" dirty="0"/>
            </a:p>
          </p:txBody>
        </p:sp>
        <p:cxnSp>
          <p:nvCxnSpPr>
            <p:cNvPr id="15" name="Straight Arrow Connector 14">
              <a:extLst>
                <a:ext uri="{FF2B5EF4-FFF2-40B4-BE49-F238E27FC236}">
                  <a16:creationId xmlns:a16="http://schemas.microsoft.com/office/drawing/2014/main" id="{291131FB-E094-401C-945C-084225447F6B}"/>
                </a:ext>
              </a:extLst>
            </p:cNvPr>
            <p:cNvCxnSpPr>
              <a:cxnSpLocks/>
            </p:cNvCxnSpPr>
            <p:nvPr/>
          </p:nvCxnSpPr>
          <p:spPr>
            <a:xfrm flipH="1">
              <a:off x="4367808" y="3658616"/>
              <a:ext cx="2664296" cy="1390564"/>
            </a:xfrm>
            <a:prstGeom prst="straightConnector1">
              <a:avLst/>
            </a:prstGeom>
            <a:ln w="571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DA4A74F-5AB2-45EE-A72D-A3493960B22D}"/>
                </a:ext>
              </a:extLst>
            </p:cNvPr>
            <p:cNvSpPr txBox="1"/>
            <p:nvPr/>
          </p:nvSpPr>
          <p:spPr>
            <a:xfrm>
              <a:off x="6564052" y="2407713"/>
              <a:ext cx="1296144" cy="369332"/>
            </a:xfrm>
            <a:prstGeom prst="rect">
              <a:avLst/>
            </a:prstGeom>
            <a:noFill/>
          </p:spPr>
          <p:txBody>
            <a:bodyPr wrap="square" rtlCol="0">
              <a:spAutoFit/>
            </a:bodyPr>
            <a:lstStyle/>
            <a:p>
              <a:r>
                <a:rPr lang="en-US" dirty="0"/>
                <a:t>Adjacent</a:t>
              </a:r>
            </a:p>
          </p:txBody>
        </p:sp>
        <p:sp>
          <p:nvSpPr>
            <p:cNvPr id="20" name="TextBox 19">
              <a:extLst>
                <a:ext uri="{FF2B5EF4-FFF2-40B4-BE49-F238E27FC236}">
                  <a16:creationId xmlns:a16="http://schemas.microsoft.com/office/drawing/2014/main" id="{BE54FB57-4331-490D-B172-83C520FF7BE8}"/>
                </a:ext>
              </a:extLst>
            </p:cNvPr>
            <p:cNvSpPr txBox="1"/>
            <p:nvPr/>
          </p:nvSpPr>
          <p:spPr>
            <a:xfrm rot="20005095">
              <a:off x="5255926" y="4134619"/>
              <a:ext cx="1785311" cy="461665"/>
            </a:xfrm>
            <a:prstGeom prst="rect">
              <a:avLst/>
            </a:prstGeom>
            <a:noFill/>
          </p:spPr>
          <p:txBody>
            <a:bodyPr wrap="square" rtlCol="0">
              <a:spAutoFit/>
            </a:bodyPr>
            <a:lstStyle/>
            <a:p>
              <a:r>
                <a:rPr lang="en-US" sz="2400" dirty="0"/>
                <a:t>22.4 </a:t>
              </a:r>
              <a:r>
                <a:rPr lang="en-US" sz="2400" dirty="0" err="1"/>
                <a:t>lbs</a:t>
              </a:r>
              <a:endParaRPr lang="en-US" sz="2400" dirty="0"/>
            </a:p>
          </p:txBody>
        </p:sp>
      </p:grpSp>
      <p:sp>
        <p:nvSpPr>
          <p:cNvPr id="21" name="TextBox 20">
            <a:extLst>
              <a:ext uri="{FF2B5EF4-FFF2-40B4-BE49-F238E27FC236}">
                <a16:creationId xmlns:a16="http://schemas.microsoft.com/office/drawing/2014/main" id="{3CBB254C-F118-4359-98D4-FE338A9FA2EE}"/>
              </a:ext>
            </a:extLst>
          </p:cNvPr>
          <p:cNvSpPr txBox="1"/>
          <p:nvPr/>
        </p:nvSpPr>
        <p:spPr>
          <a:xfrm>
            <a:off x="8240376" y="296652"/>
            <a:ext cx="3112208" cy="1200329"/>
          </a:xfrm>
          <a:prstGeom prst="rect">
            <a:avLst/>
          </a:prstGeom>
          <a:noFill/>
        </p:spPr>
        <p:txBody>
          <a:bodyPr wrap="square" rtlCol="0">
            <a:spAutoFit/>
          </a:bodyPr>
          <a:lstStyle/>
          <a:p>
            <a:r>
              <a:rPr lang="en-US" sz="2400" dirty="0"/>
              <a:t>	               Adj</a:t>
            </a:r>
          </a:p>
          <a:p>
            <a:r>
              <a:rPr lang="en-US" sz="2400" dirty="0"/>
              <a:t>Cos (</a:t>
            </a:r>
            <a:r>
              <a:rPr lang="el-GR" sz="2400" dirty="0"/>
              <a:t>ϴ</a:t>
            </a:r>
            <a:r>
              <a:rPr lang="en-US" sz="2400" dirty="0"/>
              <a:t> )   =    -----------</a:t>
            </a:r>
          </a:p>
          <a:p>
            <a:r>
              <a:rPr lang="en-US" sz="2400" dirty="0"/>
              <a:t>	             </a:t>
            </a:r>
            <a:r>
              <a:rPr lang="en-US" sz="2400" dirty="0" err="1"/>
              <a:t>Hyp</a:t>
            </a:r>
            <a:endParaRPr lang="en-US" sz="2400" dirty="0"/>
          </a:p>
        </p:txBody>
      </p:sp>
      <p:sp>
        <p:nvSpPr>
          <p:cNvPr id="22" name="TextBox 21">
            <a:extLst>
              <a:ext uri="{FF2B5EF4-FFF2-40B4-BE49-F238E27FC236}">
                <a16:creationId xmlns:a16="http://schemas.microsoft.com/office/drawing/2014/main" id="{CA66C182-69E1-4638-8EF4-E6F808CD3099}"/>
              </a:ext>
            </a:extLst>
          </p:cNvPr>
          <p:cNvSpPr txBox="1"/>
          <p:nvPr/>
        </p:nvSpPr>
        <p:spPr>
          <a:xfrm>
            <a:off x="8240376" y="1664534"/>
            <a:ext cx="3112208" cy="1200329"/>
          </a:xfrm>
          <a:prstGeom prst="rect">
            <a:avLst/>
          </a:prstGeom>
          <a:noFill/>
        </p:spPr>
        <p:txBody>
          <a:bodyPr wrap="square" rtlCol="0">
            <a:spAutoFit/>
          </a:bodyPr>
          <a:lstStyle/>
          <a:p>
            <a:r>
              <a:rPr lang="en-US" sz="2400" dirty="0"/>
              <a:t>	              Adj</a:t>
            </a:r>
          </a:p>
          <a:p>
            <a:r>
              <a:rPr lang="en-US" sz="2400" dirty="0"/>
              <a:t>        </a:t>
            </a:r>
            <a:r>
              <a:rPr lang="en-US" sz="2400" dirty="0" err="1"/>
              <a:t>Hyp</a:t>
            </a:r>
            <a:r>
              <a:rPr lang="en-US" sz="2400" dirty="0"/>
              <a:t>  =    -----------</a:t>
            </a:r>
          </a:p>
          <a:p>
            <a:r>
              <a:rPr lang="en-US" sz="2400" dirty="0"/>
              <a:t>	           Cos (</a:t>
            </a:r>
            <a:r>
              <a:rPr lang="el-GR" sz="2400" dirty="0"/>
              <a:t>ϴ</a:t>
            </a:r>
            <a:r>
              <a:rPr lang="en-US" sz="2400" dirty="0"/>
              <a:t>) </a:t>
            </a:r>
          </a:p>
        </p:txBody>
      </p:sp>
      <p:sp>
        <p:nvSpPr>
          <p:cNvPr id="23" name="TextBox 22">
            <a:extLst>
              <a:ext uri="{FF2B5EF4-FFF2-40B4-BE49-F238E27FC236}">
                <a16:creationId xmlns:a16="http://schemas.microsoft.com/office/drawing/2014/main" id="{7A8474EE-48D9-43FF-AFE0-2215714CEBBC}"/>
              </a:ext>
            </a:extLst>
          </p:cNvPr>
          <p:cNvSpPr txBox="1"/>
          <p:nvPr/>
        </p:nvSpPr>
        <p:spPr>
          <a:xfrm>
            <a:off x="8229726" y="3071112"/>
            <a:ext cx="3112208" cy="1200329"/>
          </a:xfrm>
          <a:prstGeom prst="rect">
            <a:avLst/>
          </a:prstGeom>
          <a:noFill/>
        </p:spPr>
        <p:txBody>
          <a:bodyPr wrap="square" rtlCol="0">
            <a:spAutoFit/>
          </a:bodyPr>
          <a:lstStyle/>
          <a:p>
            <a:r>
              <a:rPr lang="en-US" sz="2400" dirty="0"/>
              <a:t>	           5.6 </a:t>
            </a:r>
            <a:r>
              <a:rPr lang="en-US" sz="2400" dirty="0" err="1"/>
              <a:t>lbs</a:t>
            </a:r>
            <a:endParaRPr lang="en-US" sz="2400" dirty="0"/>
          </a:p>
          <a:p>
            <a:r>
              <a:rPr lang="en-US" sz="2400" dirty="0"/>
              <a:t>        </a:t>
            </a:r>
            <a:r>
              <a:rPr lang="en-US" sz="2400" dirty="0" err="1"/>
              <a:t>Hyp</a:t>
            </a:r>
            <a:r>
              <a:rPr lang="en-US" sz="2400" dirty="0"/>
              <a:t>  =    -----------</a:t>
            </a:r>
          </a:p>
          <a:p>
            <a:r>
              <a:rPr lang="en-US" sz="2400" dirty="0"/>
              <a:t>	          Cos (75) </a:t>
            </a:r>
          </a:p>
        </p:txBody>
      </p:sp>
      <p:sp>
        <p:nvSpPr>
          <p:cNvPr id="24" name="TextBox 23">
            <a:extLst>
              <a:ext uri="{FF2B5EF4-FFF2-40B4-BE49-F238E27FC236}">
                <a16:creationId xmlns:a16="http://schemas.microsoft.com/office/drawing/2014/main" id="{86484D59-6C27-41C2-931F-628602AAB372}"/>
              </a:ext>
            </a:extLst>
          </p:cNvPr>
          <p:cNvSpPr txBox="1"/>
          <p:nvPr/>
        </p:nvSpPr>
        <p:spPr>
          <a:xfrm>
            <a:off x="8229726" y="4430334"/>
            <a:ext cx="3112208" cy="1200329"/>
          </a:xfrm>
          <a:prstGeom prst="rect">
            <a:avLst/>
          </a:prstGeom>
          <a:noFill/>
        </p:spPr>
        <p:txBody>
          <a:bodyPr wrap="square" rtlCol="0">
            <a:spAutoFit/>
          </a:bodyPr>
          <a:lstStyle/>
          <a:p>
            <a:r>
              <a:rPr lang="en-US" sz="2400" dirty="0"/>
              <a:t>	           5.6 </a:t>
            </a:r>
            <a:r>
              <a:rPr lang="en-US" sz="2400" dirty="0" err="1"/>
              <a:t>lbs</a:t>
            </a:r>
            <a:endParaRPr lang="en-US" sz="2400" dirty="0"/>
          </a:p>
          <a:p>
            <a:r>
              <a:rPr lang="en-US" sz="2400" dirty="0"/>
              <a:t>        </a:t>
            </a:r>
            <a:r>
              <a:rPr lang="en-US" sz="2400" dirty="0" err="1"/>
              <a:t>Hyp</a:t>
            </a:r>
            <a:r>
              <a:rPr lang="en-US" sz="2400" dirty="0"/>
              <a:t>  =    -----------</a:t>
            </a:r>
          </a:p>
          <a:p>
            <a:r>
              <a:rPr lang="en-US" sz="2400" dirty="0"/>
              <a:t>	             0.25 </a:t>
            </a:r>
          </a:p>
        </p:txBody>
      </p:sp>
      <p:sp>
        <p:nvSpPr>
          <p:cNvPr id="26" name="TextBox 25">
            <a:extLst>
              <a:ext uri="{FF2B5EF4-FFF2-40B4-BE49-F238E27FC236}">
                <a16:creationId xmlns:a16="http://schemas.microsoft.com/office/drawing/2014/main" id="{F53B270A-6218-4C88-B0C8-B6088989B459}"/>
              </a:ext>
            </a:extLst>
          </p:cNvPr>
          <p:cNvSpPr txBox="1"/>
          <p:nvPr/>
        </p:nvSpPr>
        <p:spPr>
          <a:xfrm>
            <a:off x="8795626" y="5739159"/>
            <a:ext cx="3112208" cy="461665"/>
          </a:xfrm>
          <a:prstGeom prst="rect">
            <a:avLst/>
          </a:prstGeom>
          <a:noFill/>
        </p:spPr>
        <p:txBody>
          <a:bodyPr wrap="square" rtlCol="0">
            <a:spAutoFit/>
          </a:bodyPr>
          <a:lstStyle/>
          <a:p>
            <a:r>
              <a:rPr lang="en-US" sz="2400" b="1" dirty="0" err="1"/>
              <a:t>Hyp</a:t>
            </a:r>
            <a:r>
              <a:rPr lang="en-US" sz="2400" b="1" dirty="0"/>
              <a:t>  =   22.4 </a:t>
            </a:r>
            <a:r>
              <a:rPr lang="en-US" sz="2400" b="1" dirty="0" err="1"/>
              <a:t>lbs</a:t>
            </a:r>
            <a:endParaRPr lang="en-US" sz="2400" b="1" dirty="0"/>
          </a:p>
        </p:txBody>
      </p:sp>
    </p:spTree>
    <p:extLst>
      <p:ext uri="{BB962C8B-B14F-4D97-AF65-F5344CB8AC3E}">
        <p14:creationId xmlns:p14="http://schemas.microsoft.com/office/powerpoint/2010/main" val="2999895550"/>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0BA0F0-FD49-47FA-8D29-FB34AF44966D}"/>
              </a:ext>
            </a:extLst>
          </p:cNvPr>
          <p:cNvSpPr>
            <a:spLocks noGrp="1"/>
          </p:cNvSpPr>
          <p:nvPr>
            <p:ph type="sldNum" sz="quarter" idx="12"/>
          </p:nvPr>
        </p:nvSpPr>
        <p:spPr/>
        <p:txBody>
          <a:bodyPr/>
          <a:lstStyle/>
          <a:p>
            <a:fld id="{8D2F5A4B-4A13-479F-B760-CE9BE84513F2}" type="slidenum">
              <a:rPr lang="en-US" smtClean="0"/>
              <a:t>37</a:t>
            </a:fld>
            <a:endParaRPr lang="en-US"/>
          </a:p>
        </p:txBody>
      </p:sp>
      <p:sp>
        <p:nvSpPr>
          <p:cNvPr id="45" name="TextBox 44">
            <a:extLst>
              <a:ext uri="{FF2B5EF4-FFF2-40B4-BE49-F238E27FC236}">
                <a16:creationId xmlns:a16="http://schemas.microsoft.com/office/drawing/2014/main" id="{CBAD5003-5401-41C8-B145-6F857ABEE850}"/>
              </a:ext>
            </a:extLst>
          </p:cNvPr>
          <p:cNvSpPr txBox="1"/>
          <p:nvPr/>
        </p:nvSpPr>
        <p:spPr>
          <a:xfrm>
            <a:off x="637931" y="341654"/>
            <a:ext cx="4968902" cy="1200329"/>
          </a:xfrm>
          <a:prstGeom prst="rect">
            <a:avLst/>
          </a:prstGeom>
          <a:noFill/>
        </p:spPr>
        <p:txBody>
          <a:bodyPr wrap="square" rtlCol="0">
            <a:spAutoFit/>
          </a:bodyPr>
          <a:lstStyle/>
          <a:p>
            <a:r>
              <a:rPr lang="en-US" sz="2400" b="1" dirty="0"/>
              <a:t>Step 2</a:t>
            </a:r>
            <a:r>
              <a:rPr lang="en-US" sz="2400" dirty="0"/>
              <a:t> – Use geometry and trigonometry to determine the force in the cable (a.k.a. tension).</a:t>
            </a:r>
          </a:p>
        </p:txBody>
      </p:sp>
      <p:grpSp>
        <p:nvGrpSpPr>
          <p:cNvPr id="6" name="Group 5">
            <a:extLst>
              <a:ext uri="{FF2B5EF4-FFF2-40B4-BE49-F238E27FC236}">
                <a16:creationId xmlns:a16="http://schemas.microsoft.com/office/drawing/2014/main" id="{5BAFF075-B454-4FE7-AB8B-D34931934C2D}"/>
              </a:ext>
            </a:extLst>
          </p:cNvPr>
          <p:cNvGrpSpPr/>
          <p:nvPr/>
        </p:nvGrpSpPr>
        <p:grpSpPr>
          <a:xfrm>
            <a:off x="3200400" y="584684"/>
            <a:ext cx="5222912" cy="4833828"/>
            <a:chOff x="3200400" y="584684"/>
            <a:chExt cx="5222912" cy="4833828"/>
          </a:xfrm>
        </p:grpSpPr>
        <p:sp>
          <p:nvSpPr>
            <p:cNvPr id="3" name="Rectangle 2">
              <a:extLst>
                <a:ext uri="{FF2B5EF4-FFF2-40B4-BE49-F238E27FC236}">
                  <a16:creationId xmlns:a16="http://schemas.microsoft.com/office/drawing/2014/main" id="{E3F329F4-38F9-4EAC-B1D0-BB570BCABE02}"/>
                </a:ext>
              </a:extLst>
            </p:cNvPr>
            <p:cNvSpPr/>
            <p:nvPr/>
          </p:nvSpPr>
          <p:spPr>
            <a:xfrm>
              <a:off x="3200400" y="4001894"/>
              <a:ext cx="2057400" cy="1035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1BCEB24-3D1E-4BBD-8896-99AFD611116B}"/>
                </a:ext>
              </a:extLst>
            </p:cNvPr>
            <p:cNvSpPr/>
            <p:nvPr/>
          </p:nvSpPr>
          <p:spPr>
            <a:xfrm rot="18891328">
              <a:off x="4205360" y="2684818"/>
              <a:ext cx="4435196"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EDA9974-C788-44C1-BA11-E39E5BA68331}"/>
                </a:ext>
              </a:extLst>
            </p:cNvPr>
            <p:cNvSpPr/>
            <p:nvPr/>
          </p:nvSpPr>
          <p:spPr>
            <a:xfrm>
              <a:off x="4768788" y="4299109"/>
              <a:ext cx="152400" cy="1380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a:extLst>
                <a:ext uri="{FF2B5EF4-FFF2-40B4-BE49-F238E27FC236}">
                  <a16:creationId xmlns:a16="http://schemas.microsoft.com/office/drawing/2014/main" id="{53866775-1D13-4D79-B2D0-37BE7DD3F754}"/>
                </a:ext>
              </a:extLst>
            </p:cNvPr>
            <p:cNvSpPr/>
            <p:nvPr/>
          </p:nvSpPr>
          <p:spPr>
            <a:xfrm>
              <a:off x="6348028" y="2646203"/>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Or 15">
              <a:extLst>
                <a:ext uri="{FF2B5EF4-FFF2-40B4-BE49-F238E27FC236}">
                  <a16:creationId xmlns:a16="http://schemas.microsoft.com/office/drawing/2014/main" id="{ADE11A57-D265-4C04-BF84-7F7441455DEF}"/>
                </a:ext>
              </a:extLst>
            </p:cNvPr>
            <p:cNvSpPr/>
            <p:nvPr/>
          </p:nvSpPr>
          <p:spPr>
            <a:xfrm>
              <a:off x="7752184" y="1244287"/>
              <a:ext cx="252028" cy="228219"/>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0">
              <a:extLst>
                <a:ext uri="{FF2B5EF4-FFF2-40B4-BE49-F238E27FC236}">
                  <a16:creationId xmlns:a16="http://schemas.microsoft.com/office/drawing/2014/main" id="{7D35B1BF-C92F-436F-A640-294C4C7FD40F}"/>
                </a:ext>
              </a:extLst>
            </p:cNvPr>
            <p:cNvSpPr/>
            <p:nvPr/>
          </p:nvSpPr>
          <p:spPr>
            <a:xfrm rot="2164028" flipH="1">
              <a:off x="4452390" y="3957637"/>
              <a:ext cx="834368" cy="803598"/>
            </a:xfrm>
            <a:custGeom>
              <a:avLst/>
              <a:gdLst>
                <a:gd name="connsiteX0" fmla="*/ 175846 w 800540"/>
                <a:gd name="connsiteY0" fmla="*/ 723894 h 794060"/>
                <a:gd name="connsiteX1" fmla="*/ 545123 w 800540"/>
                <a:gd name="connsiteY1" fmla="*/ 785441 h 794060"/>
                <a:gd name="connsiteX2" fmla="*/ 791308 w 800540"/>
                <a:gd name="connsiteY2" fmla="*/ 556841 h 794060"/>
                <a:gd name="connsiteX3" fmla="*/ 729762 w 800540"/>
                <a:gd name="connsiteY3" fmla="*/ 249110 h 794060"/>
                <a:gd name="connsiteX4" fmla="*/ 553915 w 800540"/>
                <a:gd name="connsiteY4" fmla="*/ 55679 h 794060"/>
                <a:gd name="connsiteX5" fmla="*/ 228600 w 800540"/>
                <a:gd name="connsiteY5" fmla="*/ 11717 h 794060"/>
                <a:gd name="connsiteX6" fmla="*/ 0 w 800540"/>
                <a:gd name="connsiteY6" fmla="*/ 240317 h 794060"/>
                <a:gd name="connsiteX0" fmla="*/ 175846 w 808155"/>
                <a:gd name="connsiteY0" fmla="*/ 723313 h 793479"/>
                <a:gd name="connsiteX1" fmla="*/ 545123 w 808155"/>
                <a:gd name="connsiteY1" fmla="*/ 784860 h 793479"/>
                <a:gd name="connsiteX2" fmla="*/ 791308 w 808155"/>
                <a:gd name="connsiteY2" fmla="*/ 556260 h 793479"/>
                <a:gd name="connsiteX3" fmla="*/ 760759 w 808155"/>
                <a:gd name="connsiteY3" fmla="*/ 225281 h 793479"/>
                <a:gd name="connsiteX4" fmla="*/ 553915 w 808155"/>
                <a:gd name="connsiteY4" fmla="*/ 55098 h 793479"/>
                <a:gd name="connsiteX5" fmla="*/ 228600 w 808155"/>
                <a:gd name="connsiteY5" fmla="*/ 11136 h 793479"/>
                <a:gd name="connsiteX6" fmla="*/ 0 w 808155"/>
                <a:gd name="connsiteY6" fmla="*/ 239736 h 793479"/>
                <a:gd name="connsiteX0" fmla="*/ 175846 w 808155"/>
                <a:gd name="connsiteY0" fmla="*/ 733432 h 803598"/>
                <a:gd name="connsiteX1" fmla="*/ 545123 w 808155"/>
                <a:gd name="connsiteY1" fmla="*/ 794979 h 803598"/>
                <a:gd name="connsiteX2" fmla="*/ 791308 w 808155"/>
                <a:gd name="connsiteY2" fmla="*/ 566379 h 803598"/>
                <a:gd name="connsiteX3" fmla="*/ 760759 w 808155"/>
                <a:gd name="connsiteY3" fmla="*/ 235400 h 803598"/>
                <a:gd name="connsiteX4" fmla="*/ 553915 w 808155"/>
                <a:gd name="connsiteY4" fmla="*/ 34221 h 803598"/>
                <a:gd name="connsiteX5" fmla="*/ 228600 w 808155"/>
                <a:gd name="connsiteY5" fmla="*/ 21255 h 803598"/>
                <a:gd name="connsiteX6" fmla="*/ 0 w 808155"/>
                <a:gd name="connsiteY6" fmla="*/ 249855 h 803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8155" h="803598">
                  <a:moveTo>
                    <a:pt x="175846" y="733432"/>
                  </a:moveTo>
                  <a:cubicBezTo>
                    <a:pt x="309196" y="778126"/>
                    <a:pt x="442546" y="822821"/>
                    <a:pt x="545123" y="794979"/>
                  </a:cubicBezTo>
                  <a:cubicBezTo>
                    <a:pt x="647700" y="767137"/>
                    <a:pt x="755369" y="659642"/>
                    <a:pt x="791308" y="566379"/>
                  </a:cubicBezTo>
                  <a:cubicBezTo>
                    <a:pt x="827247" y="473116"/>
                    <a:pt x="800325" y="324093"/>
                    <a:pt x="760759" y="235400"/>
                  </a:cubicBezTo>
                  <a:cubicBezTo>
                    <a:pt x="721194" y="146707"/>
                    <a:pt x="642608" y="69912"/>
                    <a:pt x="553915" y="34221"/>
                  </a:cubicBezTo>
                  <a:cubicBezTo>
                    <a:pt x="465222" y="-1470"/>
                    <a:pt x="320919" y="-14684"/>
                    <a:pt x="228600" y="21255"/>
                  </a:cubicBezTo>
                  <a:cubicBezTo>
                    <a:pt x="136281" y="57194"/>
                    <a:pt x="68140" y="150941"/>
                    <a:pt x="0" y="249855"/>
                  </a:cubicBezTo>
                </a:path>
              </a:pathLst>
            </a:custGeom>
            <a:noFill/>
            <a:ln w="57150">
              <a:solidFill>
                <a:srgbClr val="FF0000"/>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05FD7719-3B72-4915-9CFC-F0C392122B61}"/>
                </a:ext>
              </a:extLst>
            </p:cNvPr>
            <p:cNvCxnSpPr>
              <a:cxnSpLocks/>
            </p:cNvCxnSpPr>
            <p:nvPr/>
          </p:nvCxnSpPr>
          <p:spPr>
            <a:xfrm flipH="1">
              <a:off x="3575720" y="1988840"/>
              <a:ext cx="3456384" cy="18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86FA590-4955-49D2-907E-1AF70E97C14A}"/>
                </a:ext>
              </a:extLst>
            </p:cNvPr>
            <p:cNvSpPr txBox="1"/>
            <p:nvPr/>
          </p:nvSpPr>
          <p:spPr>
            <a:xfrm>
              <a:off x="6875877" y="1472506"/>
              <a:ext cx="416767" cy="461665"/>
            </a:xfrm>
            <a:prstGeom prst="rect">
              <a:avLst/>
            </a:prstGeom>
            <a:noFill/>
          </p:spPr>
          <p:txBody>
            <a:bodyPr wrap="square" rtlCol="0">
              <a:spAutoFit/>
            </a:bodyPr>
            <a:lstStyle/>
            <a:p>
              <a:r>
                <a:rPr lang="en-US" sz="2400" b="1" dirty="0"/>
                <a:t>A</a:t>
              </a:r>
            </a:p>
          </p:txBody>
        </p:sp>
        <p:cxnSp>
          <p:nvCxnSpPr>
            <p:cNvPr id="50" name="Straight Connector 49">
              <a:extLst>
                <a:ext uri="{FF2B5EF4-FFF2-40B4-BE49-F238E27FC236}">
                  <a16:creationId xmlns:a16="http://schemas.microsoft.com/office/drawing/2014/main" id="{6718CACD-8519-4597-AFBE-0AE46B625153}"/>
                </a:ext>
              </a:extLst>
            </p:cNvPr>
            <p:cNvCxnSpPr>
              <a:cxnSpLocks/>
            </p:cNvCxnSpPr>
            <p:nvPr/>
          </p:nvCxnSpPr>
          <p:spPr>
            <a:xfrm flipH="1" flipV="1">
              <a:off x="3647728" y="2160571"/>
              <a:ext cx="31800" cy="1808489"/>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E2D9D95C-A662-4F1A-BE5C-7C4982E390E3}"/>
                </a:ext>
              </a:extLst>
            </p:cNvPr>
            <p:cNvSpPr/>
            <p:nvPr/>
          </p:nvSpPr>
          <p:spPr>
            <a:xfrm>
              <a:off x="3390680" y="3761325"/>
              <a:ext cx="577696" cy="55804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a:extLst>
                <a:ext uri="{FF2B5EF4-FFF2-40B4-BE49-F238E27FC236}">
                  <a16:creationId xmlns:a16="http://schemas.microsoft.com/office/drawing/2014/main" id="{6D55BC22-2CCB-4D52-9E7D-85F4B28DB021}"/>
                </a:ext>
              </a:extLst>
            </p:cNvPr>
            <p:cNvCxnSpPr>
              <a:cxnSpLocks/>
            </p:cNvCxnSpPr>
            <p:nvPr/>
          </p:nvCxnSpPr>
          <p:spPr>
            <a:xfrm flipH="1">
              <a:off x="3679528" y="3746598"/>
              <a:ext cx="1465314" cy="643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597E5671-26D3-4DBB-86CB-1A45F3050FC0}"/>
                </a:ext>
              </a:extLst>
            </p:cNvPr>
            <p:cNvSpPr txBox="1"/>
            <p:nvPr/>
          </p:nvSpPr>
          <p:spPr>
            <a:xfrm>
              <a:off x="4326856" y="3284984"/>
              <a:ext cx="941052" cy="369332"/>
            </a:xfrm>
            <a:prstGeom prst="rect">
              <a:avLst/>
            </a:prstGeom>
            <a:noFill/>
          </p:spPr>
          <p:txBody>
            <a:bodyPr wrap="square" rtlCol="0">
              <a:spAutoFit/>
            </a:bodyPr>
            <a:lstStyle/>
            <a:p>
              <a:r>
                <a:rPr lang="en-US" b="1" dirty="0">
                  <a:solidFill>
                    <a:srgbClr val="7030A0"/>
                  </a:solidFill>
                </a:rPr>
                <a:t>30 Deg</a:t>
              </a:r>
            </a:p>
          </p:txBody>
        </p:sp>
        <p:sp>
          <p:nvSpPr>
            <p:cNvPr id="55" name="Freeform 21">
              <a:extLst>
                <a:ext uri="{FF2B5EF4-FFF2-40B4-BE49-F238E27FC236}">
                  <a16:creationId xmlns:a16="http://schemas.microsoft.com/office/drawing/2014/main" id="{B51F0143-904C-439C-9765-1D947728E8DB}"/>
                </a:ext>
              </a:extLst>
            </p:cNvPr>
            <p:cNvSpPr/>
            <p:nvPr/>
          </p:nvSpPr>
          <p:spPr>
            <a:xfrm rot="941469">
              <a:off x="4207095" y="3454697"/>
              <a:ext cx="226707" cy="266204"/>
            </a:xfrm>
            <a:custGeom>
              <a:avLst/>
              <a:gdLst>
                <a:gd name="connsiteX0" fmla="*/ 0 w 247973"/>
                <a:gd name="connsiteY0" fmla="*/ 0 h 503695"/>
                <a:gd name="connsiteX1" fmla="*/ 178230 w 247973"/>
                <a:gd name="connsiteY1" fmla="*/ 162732 h 503695"/>
                <a:gd name="connsiteX2" fmla="*/ 247973 w 247973"/>
                <a:gd name="connsiteY2" fmla="*/ 503695 h 503695"/>
              </a:gdLst>
              <a:ahLst/>
              <a:cxnLst>
                <a:cxn ang="0">
                  <a:pos x="connsiteX0" y="connsiteY0"/>
                </a:cxn>
                <a:cxn ang="0">
                  <a:pos x="connsiteX1" y="connsiteY1"/>
                </a:cxn>
                <a:cxn ang="0">
                  <a:pos x="connsiteX2" y="connsiteY2"/>
                </a:cxn>
              </a:cxnLst>
              <a:rect l="l" t="t" r="r" b="b"/>
              <a:pathLst>
                <a:path w="247973" h="503695">
                  <a:moveTo>
                    <a:pt x="0" y="0"/>
                  </a:moveTo>
                  <a:cubicBezTo>
                    <a:pt x="68450" y="39391"/>
                    <a:pt x="136901" y="78783"/>
                    <a:pt x="178230" y="162732"/>
                  </a:cubicBezTo>
                  <a:cubicBezTo>
                    <a:pt x="219559" y="246681"/>
                    <a:pt x="233766" y="375188"/>
                    <a:pt x="247973" y="503695"/>
                  </a:cubicBezTo>
                </a:path>
              </a:pathLst>
            </a:custGeom>
            <a:noFill/>
            <a:ln w="38100">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Left Brace 55">
              <a:extLst>
                <a:ext uri="{FF2B5EF4-FFF2-40B4-BE49-F238E27FC236}">
                  <a16:creationId xmlns:a16="http://schemas.microsoft.com/office/drawing/2014/main" id="{D9AEE2D0-ADB9-42DF-B6AC-9234FCC0BE7D}"/>
                </a:ext>
              </a:extLst>
            </p:cNvPr>
            <p:cNvSpPr/>
            <p:nvPr/>
          </p:nvSpPr>
          <p:spPr>
            <a:xfrm rot="13528982">
              <a:off x="5968796" y="2124165"/>
              <a:ext cx="990516" cy="3144031"/>
            </a:xfrm>
            <a:prstGeom prst="leftBrace">
              <a:avLst>
                <a:gd name="adj1" fmla="val 30227"/>
                <a:gd name="adj2" fmla="val 49633"/>
              </a:avLst>
            </a:pr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F7231FB2-EBBE-4D6D-9E02-9718AC8F24E0}"/>
                </a:ext>
              </a:extLst>
            </p:cNvPr>
            <p:cNvSpPr txBox="1"/>
            <p:nvPr/>
          </p:nvSpPr>
          <p:spPr>
            <a:xfrm>
              <a:off x="6476878" y="4089458"/>
              <a:ext cx="941052" cy="369332"/>
            </a:xfrm>
            <a:prstGeom prst="rect">
              <a:avLst/>
            </a:prstGeom>
            <a:noFill/>
          </p:spPr>
          <p:txBody>
            <a:bodyPr wrap="square" rtlCol="0">
              <a:spAutoFit/>
            </a:bodyPr>
            <a:lstStyle/>
            <a:p>
              <a:r>
                <a:rPr lang="en-US" dirty="0"/>
                <a:t>3.0 Ft</a:t>
              </a:r>
            </a:p>
          </p:txBody>
        </p:sp>
        <p:sp>
          <p:nvSpPr>
            <p:cNvPr id="58" name="TextBox 57">
              <a:extLst>
                <a:ext uri="{FF2B5EF4-FFF2-40B4-BE49-F238E27FC236}">
                  <a16:creationId xmlns:a16="http://schemas.microsoft.com/office/drawing/2014/main" id="{26AF826D-18C2-4BE7-8E34-FA1C3D8CBF24}"/>
                </a:ext>
              </a:extLst>
            </p:cNvPr>
            <p:cNvSpPr txBox="1"/>
            <p:nvPr/>
          </p:nvSpPr>
          <p:spPr>
            <a:xfrm>
              <a:off x="4272744" y="4987625"/>
              <a:ext cx="4150568" cy="430887"/>
            </a:xfrm>
            <a:prstGeom prst="rect">
              <a:avLst/>
            </a:prstGeom>
            <a:noFill/>
          </p:spPr>
          <p:txBody>
            <a:bodyPr wrap="square" rtlCol="0">
              <a:spAutoFit/>
            </a:bodyPr>
            <a:lstStyle/>
            <a:p>
              <a:r>
                <a:rPr lang="en-US" sz="2200" b="1" dirty="0"/>
                <a:t>Moment</a:t>
              </a:r>
              <a:r>
                <a:rPr lang="en-US" sz="2200" b="1" baseline="-25000" dirty="0"/>
                <a:t>Load</a:t>
              </a:r>
              <a:r>
                <a:rPr lang="en-US" sz="2200" dirty="0"/>
                <a:t>  =   </a:t>
              </a:r>
              <a:r>
                <a:rPr lang="en-US" sz="2200" b="1" dirty="0">
                  <a:solidFill>
                    <a:srgbClr val="FF0000"/>
                  </a:solidFill>
                </a:rPr>
                <a:t>16.8 ft*</a:t>
              </a:r>
              <a:r>
                <a:rPr lang="en-US" sz="2200" b="1" dirty="0" err="1">
                  <a:solidFill>
                    <a:srgbClr val="FF0000"/>
                  </a:solidFill>
                </a:rPr>
                <a:t>lbs</a:t>
              </a:r>
              <a:r>
                <a:rPr lang="en-US" sz="2200" b="1" dirty="0">
                  <a:solidFill>
                    <a:srgbClr val="FF0000"/>
                  </a:solidFill>
                </a:rPr>
                <a:t>      </a:t>
              </a:r>
            </a:p>
          </p:txBody>
        </p:sp>
        <p:sp>
          <p:nvSpPr>
            <p:cNvPr id="23" name="TextBox 22">
              <a:extLst>
                <a:ext uri="{FF2B5EF4-FFF2-40B4-BE49-F238E27FC236}">
                  <a16:creationId xmlns:a16="http://schemas.microsoft.com/office/drawing/2014/main" id="{4B19CDE0-39B8-42CE-9B54-16CCD4C30C5A}"/>
                </a:ext>
              </a:extLst>
            </p:cNvPr>
            <p:cNvSpPr txBox="1"/>
            <p:nvPr/>
          </p:nvSpPr>
          <p:spPr>
            <a:xfrm>
              <a:off x="5156959" y="2018380"/>
              <a:ext cx="1296144" cy="461665"/>
            </a:xfrm>
            <a:prstGeom prst="rect">
              <a:avLst/>
            </a:prstGeom>
            <a:noFill/>
          </p:spPr>
          <p:txBody>
            <a:bodyPr wrap="square" rtlCol="0">
              <a:spAutoFit/>
            </a:bodyPr>
            <a:lstStyle/>
            <a:p>
              <a:r>
                <a:rPr lang="en-US" sz="2400" dirty="0"/>
                <a:t>22.4 </a:t>
              </a:r>
              <a:r>
                <a:rPr lang="en-US" sz="2400" dirty="0" err="1"/>
                <a:t>lbs</a:t>
              </a:r>
              <a:endParaRPr lang="en-US" sz="2400" dirty="0"/>
            </a:p>
          </p:txBody>
        </p:sp>
        <p:cxnSp>
          <p:nvCxnSpPr>
            <p:cNvPr id="30" name="Straight Arrow Connector 29">
              <a:extLst>
                <a:ext uri="{FF2B5EF4-FFF2-40B4-BE49-F238E27FC236}">
                  <a16:creationId xmlns:a16="http://schemas.microsoft.com/office/drawing/2014/main" id="{67729DD6-1D24-4E1F-89FC-5D071B23EBC7}"/>
                </a:ext>
              </a:extLst>
            </p:cNvPr>
            <p:cNvCxnSpPr>
              <a:cxnSpLocks/>
            </p:cNvCxnSpPr>
            <p:nvPr/>
          </p:nvCxnSpPr>
          <p:spPr>
            <a:xfrm flipH="1">
              <a:off x="5316124" y="1998179"/>
              <a:ext cx="1688495" cy="87624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64DCE67B-7C04-4228-A36D-DD06CB1E619A}"/>
              </a:ext>
            </a:extLst>
          </p:cNvPr>
          <p:cNvSpPr txBox="1"/>
          <p:nvPr/>
        </p:nvSpPr>
        <p:spPr>
          <a:xfrm>
            <a:off x="8326595" y="821320"/>
            <a:ext cx="3096344" cy="1938992"/>
          </a:xfrm>
          <a:prstGeom prst="rect">
            <a:avLst/>
          </a:prstGeom>
          <a:noFill/>
        </p:spPr>
        <p:txBody>
          <a:bodyPr wrap="square" rtlCol="0">
            <a:spAutoFit/>
          </a:bodyPr>
          <a:lstStyle/>
          <a:p>
            <a:r>
              <a:rPr lang="en-US" sz="2400" dirty="0"/>
              <a:t>The winch needs to pull on the cable with </a:t>
            </a:r>
            <a:r>
              <a:rPr lang="en-US" sz="2400" b="1" dirty="0">
                <a:solidFill>
                  <a:srgbClr val="FF0000"/>
                </a:solidFill>
              </a:rPr>
              <a:t>22.4 </a:t>
            </a:r>
            <a:r>
              <a:rPr lang="en-US" sz="2400" b="1" dirty="0" err="1">
                <a:solidFill>
                  <a:srgbClr val="FF0000"/>
                </a:solidFill>
              </a:rPr>
              <a:t>lbs</a:t>
            </a:r>
            <a:r>
              <a:rPr lang="en-US" sz="2400" dirty="0"/>
              <a:t> of force to support the boom and load.</a:t>
            </a:r>
          </a:p>
        </p:txBody>
      </p:sp>
      <p:sp>
        <p:nvSpPr>
          <p:cNvPr id="25" name="TextBox 24">
            <a:extLst>
              <a:ext uri="{FF2B5EF4-FFF2-40B4-BE49-F238E27FC236}">
                <a16:creationId xmlns:a16="http://schemas.microsoft.com/office/drawing/2014/main" id="{6FAA1A19-6C9A-45CE-867F-ABABAB08E39A}"/>
              </a:ext>
            </a:extLst>
          </p:cNvPr>
          <p:cNvSpPr txBox="1"/>
          <p:nvPr/>
        </p:nvSpPr>
        <p:spPr>
          <a:xfrm>
            <a:off x="8295813" y="2990840"/>
            <a:ext cx="3096344" cy="3046988"/>
          </a:xfrm>
          <a:prstGeom prst="rect">
            <a:avLst/>
          </a:prstGeom>
          <a:noFill/>
        </p:spPr>
        <p:txBody>
          <a:bodyPr wrap="square" rtlCol="0">
            <a:spAutoFit/>
          </a:bodyPr>
          <a:lstStyle/>
          <a:p>
            <a:r>
              <a:rPr lang="en-US" sz="2400" dirty="0"/>
              <a:t>The torque needed to be generated by the winch depends on the physical make-up of the winch system (e.g. motor, gears, and diameter of the cable spool).</a:t>
            </a:r>
          </a:p>
        </p:txBody>
      </p:sp>
    </p:spTree>
    <p:extLst>
      <p:ext uri="{BB962C8B-B14F-4D97-AF65-F5344CB8AC3E}">
        <p14:creationId xmlns:p14="http://schemas.microsoft.com/office/powerpoint/2010/main" val="43661950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AACFE25-1830-4821-8BB0-38404032C1D2}"/>
              </a:ext>
            </a:extLst>
          </p:cNvPr>
          <p:cNvSpPr>
            <a:spLocks noGrp="1"/>
          </p:cNvSpPr>
          <p:nvPr>
            <p:ph type="sldNum" sz="quarter" idx="12"/>
          </p:nvPr>
        </p:nvSpPr>
        <p:spPr/>
        <p:txBody>
          <a:bodyPr/>
          <a:lstStyle/>
          <a:p>
            <a:fld id="{8D2F5A4B-4A13-479F-B760-CE9BE84513F2}" type="slidenum">
              <a:rPr lang="en-US" smtClean="0"/>
              <a:t>38</a:t>
            </a:fld>
            <a:endParaRPr lang="en-US"/>
          </a:p>
        </p:txBody>
      </p:sp>
      <p:sp>
        <p:nvSpPr>
          <p:cNvPr id="3" name="TextBox 2">
            <a:extLst>
              <a:ext uri="{FF2B5EF4-FFF2-40B4-BE49-F238E27FC236}">
                <a16:creationId xmlns:a16="http://schemas.microsoft.com/office/drawing/2014/main" id="{F2FDFD34-A163-4A48-A11B-DBAC0CF53F80}"/>
              </a:ext>
            </a:extLst>
          </p:cNvPr>
          <p:cNvSpPr txBox="1"/>
          <p:nvPr/>
        </p:nvSpPr>
        <p:spPr>
          <a:xfrm>
            <a:off x="1019436" y="389855"/>
            <a:ext cx="10153128" cy="461665"/>
          </a:xfrm>
          <a:prstGeom prst="rect">
            <a:avLst/>
          </a:prstGeom>
          <a:noFill/>
        </p:spPr>
        <p:txBody>
          <a:bodyPr wrap="square" rtlCol="0">
            <a:spAutoFit/>
          </a:bodyPr>
          <a:lstStyle/>
          <a:p>
            <a:r>
              <a:rPr lang="en-US" sz="2400" dirty="0"/>
              <a:t>Now that is some confusing math and geometry.  How do we know it is correct?</a:t>
            </a:r>
          </a:p>
        </p:txBody>
      </p:sp>
      <p:pic>
        <p:nvPicPr>
          <p:cNvPr id="5" name="Picture 4">
            <a:extLst>
              <a:ext uri="{FF2B5EF4-FFF2-40B4-BE49-F238E27FC236}">
                <a16:creationId xmlns:a16="http://schemas.microsoft.com/office/drawing/2014/main" id="{148938CD-517A-4C4B-A82C-11110CED10C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9416" y="1403271"/>
            <a:ext cx="5974144" cy="4480608"/>
          </a:xfrm>
          <a:prstGeom prst="rect">
            <a:avLst/>
          </a:prstGeom>
        </p:spPr>
      </p:pic>
      <p:sp>
        <p:nvSpPr>
          <p:cNvPr id="6" name="TextBox 5">
            <a:extLst>
              <a:ext uri="{FF2B5EF4-FFF2-40B4-BE49-F238E27FC236}">
                <a16:creationId xmlns:a16="http://schemas.microsoft.com/office/drawing/2014/main" id="{3DDBD19D-2986-44DB-94C0-977489CE34B4}"/>
              </a:ext>
            </a:extLst>
          </p:cNvPr>
          <p:cNvSpPr txBox="1"/>
          <p:nvPr/>
        </p:nvSpPr>
        <p:spPr>
          <a:xfrm>
            <a:off x="7320136" y="1196752"/>
            <a:ext cx="4392488" cy="5262979"/>
          </a:xfrm>
          <a:prstGeom prst="rect">
            <a:avLst/>
          </a:prstGeom>
          <a:noFill/>
        </p:spPr>
        <p:txBody>
          <a:bodyPr wrap="square" rtlCol="0">
            <a:spAutoFit/>
          </a:bodyPr>
          <a:lstStyle/>
          <a:p>
            <a:r>
              <a:rPr lang="en-US" sz="2400" dirty="0"/>
              <a:t>This experiment was set up to mimic the model in the analysis.  The angles and loads were very close to the analysis and the experimental solution was on the order of 22 lbs. The variation was due to slight errors in weights and angles as well as the accuracy of the fish scale used to measure the loads.  But since the experimental result was very close to the theoretical analysis, the method can be considered valid.</a:t>
            </a:r>
          </a:p>
        </p:txBody>
      </p:sp>
    </p:spTree>
    <p:extLst>
      <p:ext uri="{BB962C8B-B14F-4D97-AF65-F5344CB8AC3E}">
        <p14:creationId xmlns:p14="http://schemas.microsoft.com/office/powerpoint/2010/main" val="890693363"/>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AFE7E-4868-46C5-BF22-85EF7D776F54}"/>
              </a:ext>
            </a:extLst>
          </p:cNvPr>
          <p:cNvSpPr>
            <a:spLocks noGrp="1"/>
          </p:cNvSpPr>
          <p:nvPr>
            <p:ph type="sldNum" sz="quarter" idx="12"/>
          </p:nvPr>
        </p:nvSpPr>
        <p:spPr/>
        <p:txBody>
          <a:bodyPr/>
          <a:lstStyle/>
          <a:p>
            <a:fld id="{8D2F5A4B-4A13-479F-B760-CE9BE84513F2}" type="slidenum">
              <a:rPr lang="en-US" smtClean="0"/>
              <a:t>39</a:t>
            </a:fld>
            <a:endParaRPr lang="en-US"/>
          </a:p>
        </p:txBody>
      </p:sp>
      <p:grpSp>
        <p:nvGrpSpPr>
          <p:cNvPr id="4" name="Group 3">
            <a:extLst>
              <a:ext uri="{FF2B5EF4-FFF2-40B4-BE49-F238E27FC236}">
                <a16:creationId xmlns:a16="http://schemas.microsoft.com/office/drawing/2014/main" id="{37B81F9D-3E2B-4889-82F9-F2F9C5937A4F}"/>
              </a:ext>
            </a:extLst>
          </p:cNvPr>
          <p:cNvGrpSpPr/>
          <p:nvPr/>
        </p:nvGrpSpPr>
        <p:grpSpPr>
          <a:xfrm>
            <a:off x="983432" y="1664804"/>
            <a:ext cx="4380498" cy="3305980"/>
            <a:chOff x="983432" y="1160748"/>
            <a:chExt cx="4380498" cy="3305980"/>
          </a:xfrm>
        </p:grpSpPr>
        <p:cxnSp>
          <p:nvCxnSpPr>
            <p:cNvPr id="5" name="Straight Connector 4">
              <a:extLst>
                <a:ext uri="{FF2B5EF4-FFF2-40B4-BE49-F238E27FC236}">
                  <a16:creationId xmlns:a16="http://schemas.microsoft.com/office/drawing/2014/main" id="{92333F1C-1C4C-4CD0-9283-9DB2FE9252BC}"/>
                </a:ext>
              </a:extLst>
            </p:cNvPr>
            <p:cNvCxnSpPr>
              <a:cxnSpLocks/>
            </p:cNvCxnSpPr>
            <p:nvPr/>
          </p:nvCxnSpPr>
          <p:spPr>
            <a:xfrm flipV="1">
              <a:off x="1254054" y="1622413"/>
              <a:ext cx="2585955" cy="144015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03C4CC5E-5324-4DD8-A0E0-3ABBE4578E15}"/>
                </a:ext>
              </a:extLst>
            </p:cNvPr>
            <p:cNvSpPr/>
            <p:nvPr/>
          </p:nvSpPr>
          <p:spPr>
            <a:xfrm>
              <a:off x="983432" y="2810544"/>
              <a:ext cx="1764196" cy="1656184"/>
            </a:xfrm>
            <a:prstGeom prst="ellipse">
              <a:avLst/>
            </a:prstGeom>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EA1B3FFE-FBCF-4EB8-8C44-A9A1BD1459DF}"/>
                </a:ext>
              </a:extLst>
            </p:cNvPr>
            <p:cNvCxnSpPr>
              <a:cxnSpLocks/>
            </p:cNvCxnSpPr>
            <p:nvPr/>
          </p:nvCxnSpPr>
          <p:spPr>
            <a:xfrm flipH="1" flipV="1">
              <a:off x="1489749" y="2930708"/>
              <a:ext cx="375782" cy="70792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BADAC66-1701-49F7-89B3-8C4C8B97EC80}"/>
                </a:ext>
              </a:extLst>
            </p:cNvPr>
            <p:cNvSpPr txBox="1"/>
            <p:nvPr/>
          </p:nvSpPr>
          <p:spPr>
            <a:xfrm>
              <a:off x="1760189" y="3093931"/>
              <a:ext cx="930955" cy="369332"/>
            </a:xfrm>
            <a:prstGeom prst="rect">
              <a:avLst/>
            </a:prstGeom>
            <a:noFill/>
          </p:spPr>
          <p:txBody>
            <a:bodyPr wrap="square" rtlCol="0">
              <a:spAutoFit/>
            </a:bodyPr>
            <a:lstStyle/>
            <a:p>
              <a:r>
                <a:rPr lang="en-US" dirty="0"/>
                <a:t>0.17 ft</a:t>
              </a:r>
            </a:p>
          </p:txBody>
        </p:sp>
        <p:cxnSp>
          <p:nvCxnSpPr>
            <p:cNvPr id="11" name="Straight Arrow Connector 10">
              <a:extLst>
                <a:ext uri="{FF2B5EF4-FFF2-40B4-BE49-F238E27FC236}">
                  <a16:creationId xmlns:a16="http://schemas.microsoft.com/office/drawing/2014/main" id="{41642D2C-449C-4A4D-A330-E68E670325C8}"/>
                </a:ext>
              </a:extLst>
            </p:cNvPr>
            <p:cNvCxnSpPr>
              <a:cxnSpLocks/>
            </p:cNvCxnSpPr>
            <p:nvPr/>
          </p:nvCxnSpPr>
          <p:spPr>
            <a:xfrm flipV="1">
              <a:off x="2225666" y="1406389"/>
              <a:ext cx="1701805" cy="93610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4268675-D427-4111-BD5F-27C0F66BA9F4}"/>
                </a:ext>
              </a:extLst>
            </p:cNvPr>
            <p:cNvSpPr txBox="1"/>
            <p:nvPr/>
          </p:nvSpPr>
          <p:spPr>
            <a:xfrm>
              <a:off x="4067786" y="1160748"/>
              <a:ext cx="1296144" cy="461665"/>
            </a:xfrm>
            <a:prstGeom prst="rect">
              <a:avLst/>
            </a:prstGeom>
            <a:noFill/>
          </p:spPr>
          <p:txBody>
            <a:bodyPr wrap="square" rtlCol="0">
              <a:spAutoFit/>
            </a:bodyPr>
            <a:lstStyle/>
            <a:p>
              <a:r>
                <a:rPr lang="en-US" sz="2400" dirty="0"/>
                <a:t>22.4 </a:t>
              </a:r>
              <a:r>
                <a:rPr lang="en-US" sz="2400" dirty="0" err="1"/>
                <a:t>lbs</a:t>
              </a:r>
              <a:endParaRPr lang="en-US" sz="2400" dirty="0"/>
            </a:p>
          </p:txBody>
        </p:sp>
      </p:grpSp>
      <p:sp>
        <p:nvSpPr>
          <p:cNvPr id="14" name="TextBox 13">
            <a:extLst>
              <a:ext uri="{FF2B5EF4-FFF2-40B4-BE49-F238E27FC236}">
                <a16:creationId xmlns:a16="http://schemas.microsoft.com/office/drawing/2014/main" id="{A36B2EB3-6AEC-407A-867D-F779A0B60DB1}"/>
              </a:ext>
            </a:extLst>
          </p:cNvPr>
          <p:cNvSpPr txBox="1"/>
          <p:nvPr/>
        </p:nvSpPr>
        <p:spPr>
          <a:xfrm>
            <a:off x="4703883" y="2450255"/>
            <a:ext cx="6504685" cy="1200329"/>
          </a:xfrm>
          <a:prstGeom prst="rect">
            <a:avLst/>
          </a:prstGeom>
          <a:noFill/>
        </p:spPr>
        <p:txBody>
          <a:bodyPr wrap="square" rtlCol="0">
            <a:spAutoFit/>
          </a:bodyPr>
          <a:lstStyle/>
          <a:p>
            <a:r>
              <a:rPr lang="en-US" sz="2400" dirty="0"/>
              <a:t>If the winch has a 0.17 ft (2.0 in) radius cable spool, the torque needed to provide the 22.4 </a:t>
            </a:r>
            <a:r>
              <a:rPr lang="en-US" sz="2400" dirty="0" err="1"/>
              <a:t>lb</a:t>
            </a:r>
            <a:r>
              <a:rPr lang="en-US" sz="2400" dirty="0"/>
              <a:t> tension force in the cable is calculated as follows:</a:t>
            </a:r>
          </a:p>
        </p:txBody>
      </p:sp>
      <p:sp>
        <p:nvSpPr>
          <p:cNvPr id="18" name="TextBox 17">
            <a:extLst>
              <a:ext uri="{FF2B5EF4-FFF2-40B4-BE49-F238E27FC236}">
                <a16:creationId xmlns:a16="http://schemas.microsoft.com/office/drawing/2014/main" id="{7E491807-A87A-4DF0-974A-403B94C293CC}"/>
              </a:ext>
            </a:extLst>
          </p:cNvPr>
          <p:cNvSpPr txBox="1"/>
          <p:nvPr/>
        </p:nvSpPr>
        <p:spPr>
          <a:xfrm>
            <a:off x="4715859" y="4005064"/>
            <a:ext cx="4584498" cy="461665"/>
          </a:xfrm>
          <a:prstGeom prst="rect">
            <a:avLst/>
          </a:prstGeom>
          <a:noFill/>
        </p:spPr>
        <p:txBody>
          <a:bodyPr wrap="square" rtlCol="0">
            <a:spAutoFit/>
          </a:bodyPr>
          <a:lstStyle/>
          <a:p>
            <a:r>
              <a:rPr lang="en-US" sz="2400" dirty="0"/>
              <a:t>Torque   =   Force   x   Distance</a:t>
            </a:r>
          </a:p>
        </p:txBody>
      </p:sp>
      <p:sp>
        <p:nvSpPr>
          <p:cNvPr id="20" name="TextBox 19">
            <a:extLst>
              <a:ext uri="{FF2B5EF4-FFF2-40B4-BE49-F238E27FC236}">
                <a16:creationId xmlns:a16="http://schemas.microsoft.com/office/drawing/2014/main" id="{E9A68BE1-B8D8-47D3-B7E1-E56B978EA009}"/>
              </a:ext>
            </a:extLst>
          </p:cNvPr>
          <p:cNvSpPr txBox="1"/>
          <p:nvPr/>
        </p:nvSpPr>
        <p:spPr>
          <a:xfrm>
            <a:off x="4715859" y="4623519"/>
            <a:ext cx="4584498" cy="461665"/>
          </a:xfrm>
          <a:prstGeom prst="rect">
            <a:avLst/>
          </a:prstGeom>
          <a:noFill/>
        </p:spPr>
        <p:txBody>
          <a:bodyPr wrap="square" rtlCol="0">
            <a:spAutoFit/>
          </a:bodyPr>
          <a:lstStyle/>
          <a:p>
            <a:r>
              <a:rPr lang="en-US" sz="2400" dirty="0"/>
              <a:t>Torque   =   22.4 </a:t>
            </a:r>
            <a:r>
              <a:rPr lang="en-US" sz="2400" dirty="0" err="1"/>
              <a:t>lbs</a:t>
            </a:r>
            <a:r>
              <a:rPr lang="en-US" sz="2400" dirty="0"/>
              <a:t>   x   0.17 ft</a:t>
            </a:r>
          </a:p>
        </p:txBody>
      </p:sp>
      <p:sp>
        <p:nvSpPr>
          <p:cNvPr id="21" name="TextBox 20">
            <a:extLst>
              <a:ext uri="{FF2B5EF4-FFF2-40B4-BE49-F238E27FC236}">
                <a16:creationId xmlns:a16="http://schemas.microsoft.com/office/drawing/2014/main" id="{4B21ADA6-D4A8-48BB-9A58-8A160D640866}"/>
              </a:ext>
            </a:extLst>
          </p:cNvPr>
          <p:cNvSpPr txBox="1"/>
          <p:nvPr/>
        </p:nvSpPr>
        <p:spPr>
          <a:xfrm>
            <a:off x="4720347" y="5235587"/>
            <a:ext cx="4584498" cy="461665"/>
          </a:xfrm>
          <a:prstGeom prst="rect">
            <a:avLst/>
          </a:prstGeom>
          <a:noFill/>
        </p:spPr>
        <p:txBody>
          <a:bodyPr wrap="square" rtlCol="0">
            <a:spAutoFit/>
          </a:bodyPr>
          <a:lstStyle/>
          <a:p>
            <a:r>
              <a:rPr lang="en-US" sz="2400" dirty="0"/>
              <a:t>Torque   =   3.8 ft*</a:t>
            </a:r>
            <a:r>
              <a:rPr lang="en-US" sz="2400" dirty="0" err="1"/>
              <a:t>lbs</a:t>
            </a:r>
            <a:endParaRPr lang="en-US" sz="2400" dirty="0"/>
          </a:p>
        </p:txBody>
      </p:sp>
      <p:sp>
        <p:nvSpPr>
          <p:cNvPr id="15" name="TextBox 14">
            <a:extLst>
              <a:ext uri="{FF2B5EF4-FFF2-40B4-BE49-F238E27FC236}">
                <a16:creationId xmlns:a16="http://schemas.microsoft.com/office/drawing/2014/main" id="{4143FF98-2D51-422A-9C7B-D04C3984B090}"/>
              </a:ext>
            </a:extLst>
          </p:cNvPr>
          <p:cNvSpPr txBox="1"/>
          <p:nvPr/>
        </p:nvSpPr>
        <p:spPr>
          <a:xfrm>
            <a:off x="1019436" y="389855"/>
            <a:ext cx="10153128" cy="830997"/>
          </a:xfrm>
          <a:prstGeom prst="rect">
            <a:avLst/>
          </a:prstGeom>
          <a:noFill/>
        </p:spPr>
        <p:txBody>
          <a:bodyPr wrap="square" rtlCol="0">
            <a:spAutoFit/>
          </a:bodyPr>
          <a:lstStyle/>
          <a:p>
            <a:r>
              <a:rPr lang="en-US" sz="2400" dirty="0"/>
              <a:t>Now that we know the load is correct, we can calculate the torque that is needed to make the system work.</a:t>
            </a:r>
          </a:p>
        </p:txBody>
      </p:sp>
      <p:sp>
        <p:nvSpPr>
          <p:cNvPr id="6" name="TextBox 5">
            <a:extLst>
              <a:ext uri="{FF2B5EF4-FFF2-40B4-BE49-F238E27FC236}">
                <a16:creationId xmlns:a16="http://schemas.microsoft.com/office/drawing/2014/main" id="{300D3A94-091A-412E-936F-5192341B3AB8}"/>
              </a:ext>
            </a:extLst>
          </p:cNvPr>
          <p:cNvSpPr txBox="1"/>
          <p:nvPr/>
        </p:nvSpPr>
        <p:spPr>
          <a:xfrm>
            <a:off x="8256240" y="5235587"/>
            <a:ext cx="3204356" cy="923330"/>
          </a:xfrm>
          <a:prstGeom prst="rect">
            <a:avLst/>
          </a:prstGeom>
          <a:noFill/>
        </p:spPr>
        <p:txBody>
          <a:bodyPr wrap="square" rtlCol="0">
            <a:spAutoFit/>
          </a:bodyPr>
          <a:lstStyle/>
          <a:p>
            <a:r>
              <a:rPr lang="en-US" dirty="0"/>
              <a:t>The motor and gears selected to do this job need to provide more than this torque…</a:t>
            </a:r>
          </a:p>
        </p:txBody>
      </p:sp>
    </p:spTree>
    <p:extLst>
      <p:ext uri="{BB962C8B-B14F-4D97-AF65-F5344CB8AC3E}">
        <p14:creationId xmlns:p14="http://schemas.microsoft.com/office/powerpoint/2010/main" val="297722302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1"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BC4F87C5-801B-4296-8318-FC095EFB8DC0}"/>
              </a:ext>
            </a:extLst>
          </p:cNvPr>
          <p:cNvGrpSpPr/>
          <p:nvPr/>
        </p:nvGrpSpPr>
        <p:grpSpPr>
          <a:xfrm>
            <a:off x="1124855" y="1232756"/>
            <a:ext cx="4827245" cy="5206979"/>
            <a:chOff x="242641" y="1448780"/>
            <a:chExt cx="4827245" cy="5206979"/>
          </a:xfrm>
        </p:grpSpPr>
        <p:sp>
          <p:nvSpPr>
            <p:cNvPr id="28" name="Rectangle 27">
              <a:extLst>
                <a:ext uri="{FF2B5EF4-FFF2-40B4-BE49-F238E27FC236}">
                  <a16:creationId xmlns:a16="http://schemas.microsoft.com/office/drawing/2014/main" id="{3AA9B8BB-00A7-4B79-9170-48FFD309AD97}"/>
                </a:ext>
              </a:extLst>
            </p:cNvPr>
            <p:cNvSpPr/>
            <p:nvPr/>
          </p:nvSpPr>
          <p:spPr>
            <a:xfrm>
              <a:off x="2783632" y="5553236"/>
              <a:ext cx="318750" cy="144016"/>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3170097-FF36-40D8-B9CE-CA8E650E4707}"/>
                </a:ext>
              </a:extLst>
            </p:cNvPr>
            <p:cNvSpPr/>
            <p:nvPr/>
          </p:nvSpPr>
          <p:spPr>
            <a:xfrm>
              <a:off x="2750751" y="3104964"/>
              <a:ext cx="318750" cy="144016"/>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3AC72BF-00A2-4BE4-8FED-80C33AEA1CCA}"/>
                </a:ext>
              </a:extLst>
            </p:cNvPr>
            <p:cNvSpPr/>
            <p:nvPr/>
          </p:nvSpPr>
          <p:spPr>
            <a:xfrm>
              <a:off x="2567608" y="2168860"/>
              <a:ext cx="216024" cy="41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A6D5D1B3-DA08-4A5E-8054-ED4D43B67B6B}"/>
                </a:ext>
              </a:extLst>
            </p:cNvPr>
            <p:cNvSpPr/>
            <p:nvPr/>
          </p:nvSpPr>
          <p:spPr>
            <a:xfrm>
              <a:off x="2354707" y="2312876"/>
              <a:ext cx="396044" cy="396044"/>
            </a:xfrm>
            <a:prstGeom prst="ellips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D36A339-7BCF-433C-928C-9A145E782F8E}"/>
                </a:ext>
              </a:extLst>
            </p:cNvPr>
            <p:cNvSpPr/>
            <p:nvPr/>
          </p:nvSpPr>
          <p:spPr>
            <a:xfrm>
              <a:off x="3069501" y="1844824"/>
              <a:ext cx="216024" cy="41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A402EFD5-A1D3-4E51-9E99-89013523CDE3}"/>
                </a:ext>
              </a:extLst>
            </p:cNvPr>
            <p:cNvCxnSpPr>
              <a:cxnSpLocks/>
            </p:cNvCxnSpPr>
            <p:nvPr/>
          </p:nvCxnSpPr>
          <p:spPr>
            <a:xfrm flipH="1">
              <a:off x="1181338" y="2442883"/>
              <a:ext cx="1177246" cy="23902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176D751-71A7-436D-97B3-1C7D730836F4}"/>
                </a:ext>
              </a:extLst>
            </p:cNvPr>
            <p:cNvCxnSpPr>
              <a:cxnSpLocks/>
              <a:stCxn id="4" idx="6"/>
              <a:endCxn id="6" idx="2"/>
            </p:cNvCxnSpPr>
            <p:nvPr/>
          </p:nvCxnSpPr>
          <p:spPr>
            <a:xfrm>
              <a:off x="2750751" y="2510898"/>
              <a:ext cx="426762" cy="34383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ADC60EF4-447B-4C40-8BFE-5101B6026DFF}"/>
                </a:ext>
              </a:extLst>
            </p:cNvPr>
            <p:cNvCxnSpPr/>
            <p:nvPr/>
          </p:nvCxnSpPr>
          <p:spPr>
            <a:xfrm flipH="1">
              <a:off x="1271464" y="3566011"/>
              <a:ext cx="468052" cy="86409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2708D25-C7C8-4569-ACEF-8CE8B3A975D9}"/>
                </a:ext>
              </a:extLst>
            </p:cNvPr>
            <p:cNvCxnSpPr>
              <a:cxnSpLocks/>
            </p:cNvCxnSpPr>
            <p:nvPr/>
          </p:nvCxnSpPr>
          <p:spPr>
            <a:xfrm flipH="1" flipV="1">
              <a:off x="2880233" y="4311098"/>
              <a:ext cx="119423" cy="99011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6185D17-2890-4B95-B066-5FB426F37A2A}"/>
                </a:ext>
              </a:extLst>
            </p:cNvPr>
            <p:cNvCxnSpPr>
              <a:cxnSpLocks/>
            </p:cNvCxnSpPr>
            <p:nvPr/>
          </p:nvCxnSpPr>
          <p:spPr>
            <a:xfrm flipV="1">
              <a:off x="3179676" y="1448780"/>
              <a:ext cx="0" cy="7200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E45915AF-F317-41B3-ACEA-3E62A696365A}"/>
                </a:ext>
              </a:extLst>
            </p:cNvPr>
            <p:cNvSpPr txBox="1"/>
            <p:nvPr/>
          </p:nvSpPr>
          <p:spPr>
            <a:xfrm>
              <a:off x="242641" y="4887413"/>
              <a:ext cx="2035868" cy="646331"/>
            </a:xfrm>
            <a:prstGeom prst="rect">
              <a:avLst/>
            </a:prstGeom>
            <a:noFill/>
          </p:spPr>
          <p:txBody>
            <a:bodyPr wrap="square" rtlCol="0">
              <a:spAutoFit/>
            </a:bodyPr>
            <a:lstStyle/>
            <a:p>
              <a:r>
                <a:rPr lang="en-US" dirty="0"/>
                <a:t>Pull down on cable (using a winch)</a:t>
              </a:r>
            </a:p>
          </p:txBody>
        </p:sp>
        <p:sp>
          <p:nvSpPr>
            <p:cNvPr id="37" name="TextBox 36">
              <a:extLst>
                <a:ext uri="{FF2B5EF4-FFF2-40B4-BE49-F238E27FC236}">
                  <a16:creationId xmlns:a16="http://schemas.microsoft.com/office/drawing/2014/main" id="{1C4F0334-F7C2-47D0-BDD7-4B753283D6AF}"/>
                </a:ext>
              </a:extLst>
            </p:cNvPr>
            <p:cNvSpPr txBox="1"/>
            <p:nvPr/>
          </p:nvSpPr>
          <p:spPr>
            <a:xfrm>
              <a:off x="3375535" y="5732429"/>
              <a:ext cx="1694351" cy="923330"/>
            </a:xfrm>
            <a:prstGeom prst="rect">
              <a:avLst/>
            </a:prstGeom>
            <a:noFill/>
          </p:spPr>
          <p:txBody>
            <a:bodyPr wrap="square" rtlCol="0">
              <a:spAutoFit/>
            </a:bodyPr>
            <a:lstStyle/>
            <a:p>
              <a:r>
                <a:rPr lang="en-US" dirty="0"/>
                <a:t>Cable pulls up on the base of the sliding mast</a:t>
              </a:r>
            </a:p>
          </p:txBody>
        </p:sp>
        <p:sp>
          <p:nvSpPr>
            <p:cNvPr id="38" name="TextBox 37">
              <a:extLst>
                <a:ext uri="{FF2B5EF4-FFF2-40B4-BE49-F238E27FC236}">
                  <a16:creationId xmlns:a16="http://schemas.microsoft.com/office/drawing/2014/main" id="{DE0C8B9C-9615-4D2E-BFAE-E928DFFED1DB}"/>
                </a:ext>
              </a:extLst>
            </p:cNvPr>
            <p:cNvSpPr txBox="1"/>
            <p:nvPr/>
          </p:nvSpPr>
          <p:spPr>
            <a:xfrm>
              <a:off x="3375535" y="1485654"/>
              <a:ext cx="1694351" cy="646331"/>
            </a:xfrm>
            <a:prstGeom prst="rect">
              <a:avLst/>
            </a:prstGeom>
            <a:noFill/>
          </p:spPr>
          <p:txBody>
            <a:bodyPr wrap="square" rtlCol="0">
              <a:spAutoFit/>
            </a:bodyPr>
            <a:lstStyle/>
            <a:p>
              <a:r>
                <a:rPr lang="en-US" dirty="0"/>
                <a:t>Sliding mast moves upwards</a:t>
              </a:r>
            </a:p>
          </p:txBody>
        </p:sp>
      </p:grpSp>
      <p:sp>
        <p:nvSpPr>
          <p:cNvPr id="54" name="TextBox 53">
            <a:extLst>
              <a:ext uri="{FF2B5EF4-FFF2-40B4-BE49-F238E27FC236}">
                <a16:creationId xmlns:a16="http://schemas.microsoft.com/office/drawing/2014/main" id="{E1400511-1248-4F1A-ACBB-B19468A46905}"/>
              </a:ext>
            </a:extLst>
          </p:cNvPr>
          <p:cNvSpPr txBox="1"/>
          <p:nvPr/>
        </p:nvSpPr>
        <p:spPr>
          <a:xfrm>
            <a:off x="2315580" y="188640"/>
            <a:ext cx="7704856" cy="584775"/>
          </a:xfrm>
          <a:prstGeom prst="rect">
            <a:avLst/>
          </a:prstGeom>
          <a:noFill/>
        </p:spPr>
        <p:txBody>
          <a:bodyPr wrap="square" rtlCol="0">
            <a:spAutoFit/>
          </a:bodyPr>
          <a:lstStyle/>
          <a:p>
            <a:pPr algn="ctr"/>
            <a:r>
              <a:rPr lang="en-US" sz="3200" dirty="0"/>
              <a:t>Telescoping Lifter</a:t>
            </a:r>
          </a:p>
        </p:txBody>
      </p:sp>
      <p:grpSp>
        <p:nvGrpSpPr>
          <p:cNvPr id="56" name="Group 55">
            <a:extLst>
              <a:ext uri="{FF2B5EF4-FFF2-40B4-BE49-F238E27FC236}">
                <a16:creationId xmlns:a16="http://schemas.microsoft.com/office/drawing/2014/main" id="{EC528003-C0BA-4CC1-A25B-9118D0811E7C}"/>
              </a:ext>
            </a:extLst>
          </p:cNvPr>
          <p:cNvGrpSpPr/>
          <p:nvPr/>
        </p:nvGrpSpPr>
        <p:grpSpPr>
          <a:xfrm>
            <a:off x="6852084" y="847709"/>
            <a:ext cx="4624017" cy="5436604"/>
            <a:chOff x="5642127" y="836712"/>
            <a:chExt cx="4624017" cy="5436604"/>
          </a:xfrm>
        </p:grpSpPr>
        <p:sp>
          <p:nvSpPr>
            <p:cNvPr id="50" name="Rectangle 49">
              <a:extLst>
                <a:ext uri="{FF2B5EF4-FFF2-40B4-BE49-F238E27FC236}">
                  <a16:creationId xmlns:a16="http://schemas.microsoft.com/office/drawing/2014/main" id="{D5AAA3CC-943D-48A6-8E0E-88644FE7B09D}"/>
                </a:ext>
              </a:extLst>
            </p:cNvPr>
            <p:cNvSpPr/>
            <p:nvPr/>
          </p:nvSpPr>
          <p:spPr>
            <a:xfrm>
              <a:off x="7788188" y="4509120"/>
              <a:ext cx="318750" cy="144016"/>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55B6C5D9-32FA-4005-825E-8A6FE339BC05}"/>
                </a:ext>
              </a:extLst>
            </p:cNvPr>
            <p:cNvSpPr/>
            <p:nvPr/>
          </p:nvSpPr>
          <p:spPr>
            <a:xfrm>
              <a:off x="7771249" y="2780928"/>
              <a:ext cx="318750" cy="144016"/>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14EB4FC-1FCA-4DA1-A9A9-00104EF0036C}"/>
                </a:ext>
              </a:extLst>
            </p:cNvPr>
            <p:cNvSpPr/>
            <p:nvPr/>
          </p:nvSpPr>
          <p:spPr>
            <a:xfrm>
              <a:off x="7251834" y="4805540"/>
              <a:ext cx="318750" cy="144016"/>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6BD8BB77-0C06-446B-9076-3969CD79DB3F}"/>
                </a:ext>
              </a:extLst>
            </p:cNvPr>
            <p:cNvSpPr/>
            <p:nvPr/>
          </p:nvSpPr>
          <p:spPr>
            <a:xfrm>
              <a:off x="7286841" y="3100270"/>
              <a:ext cx="318750" cy="144016"/>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4B82A99-D22D-46AD-852F-AFC410F42D8C}"/>
                </a:ext>
              </a:extLst>
            </p:cNvPr>
            <p:cNvSpPr/>
            <p:nvPr/>
          </p:nvSpPr>
          <p:spPr>
            <a:xfrm>
              <a:off x="7067111" y="2168860"/>
              <a:ext cx="216024" cy="41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537D292-D27C-4FFF-9F0F-186B1D721E86}"/>
                </a:ext>
              </a:extLst>
            </p:cNvPr>
            <p:cNvSpPr/>
            <p:nvPr/>
          </p:nvSpPr>
          <p:spPr>
            <a:xfrm>
              <a:off x="6854210" y="2312876"/>
              <a:ext cx="396044" cy="396044"/>
            </a:xfrm>
            <a:prstGeom prst="ellips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CAAB97-9039-492F-851C-B65699D47BA3}"/>
                </a:ext>
              </a:extLst>
            </p:cNvPr>
            <p:cNvSpPr/>
            <p:nvPr/>
          </p:nvSpPr>
          <p:spPr>
            <a:xfrm>
              <a:off x="7569004" y="1844824"/>
              <a:ext cx="216024" cy="41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59DEC76-FFB0-413D-A2DE-0A82C14BD80D}"/>
                </a:ext>
              </a:extLst>
            </p:cNvPr>
            <p:cNvSpPr/>
            <p:nvPr/>
          </p:nvSpPr>
          <p:spPr>
            <a:xfrm>
              <a:off x="7370982" y="5301208"/>
              <a:ext cx="396044" cy="396044"/>
            </a:xfrm>
            <a:prstGeom prst="ellips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FF1AF421-D99E-4FB1-8C2B-A6F3E3E9CD51}"/>
                </a:ext>
              </a:extLst>
            </p:cNvPr>
            <p:cNvSpPr/>
            <p:nvPr/>
          </p:nvSpPr>
          <p:spPr>
            <a:xfrm>
              <a:off x="7355143" y="2006842"/>
              <a:ext cx="396044" cy="396044"/>
            </a:xfrm>
            <a:prstGeom prst="ellipse">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4106949-BB63-44DA-82E4-097680A13C4D}"/>
                </a:ext>
              </a:extLst>
            </p:cNvPr>
            <p:cNvSpPr/>
            <p:nvPr/>
          </p:nvSpPr>
          <p:spPr>
            <a:xfrm>
              <a:off x="8076220" y="1304764"/>
              <a:ext cx="216024" cy="41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1C041246-F193-4E7A-BFDF-90DAA708F8BC}"/>
                </a:ext>
              </a:extLst>
            </p:cNvPr>
            <p:cNvCxnSpPr>
              <a:cxnSpLocks/>
            </p:cNvCxnSpPr>
            <p:nvPr/>
          </p:nvCxnSpPr>
          <p:spPr>
            <a:xfrm flipH="1">
              <a:off x="5725021" y="2373887"/>
              <a:ext cx="1177246" cy="23902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D272BD0-9EFC-414C-8743-745389E02820}"/>
                </a:ext>
              </a:extLst>
            </p:cNvPr>
            <p:cNvCxnSpPr>
              <a:cxnSpLocks/>
              <a:stCxn id="17" idx="6"/>
              <a:endCxn id="19" idx="2"/>
            </p:cNvCxnSpPr>
            <p:nvPr/>
          </p:nvCxnSpPr>
          <p:spPr>
            <a:xfrm>
              <a:off x="7250254" y="2510898"/>
              <a:ext cx="120728" cy="29883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9A3F41B-214A-4164-81DA-B6DE17C8E593}"/>
                </a:ext>
              </a:extLst>
            </p:cNvPr>
            <p:cNvCxnSpPr>
              <a:cxnSpLocks/>
              <a:stCxn id="20" idx="2"/>
              <a:endCxn id="19" idx="6"/>
            </p:cNvCxnSpPr>
            <p:nvPr/>
          </p:nvCxnSpPr>
          <p:spPr>
            <a:xfrm>
              <a:off x="7355143" y="2204864"/>
              <a:ext cx="411883" cy="32943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54AA28E3-29F0-4F1B-B100-47631250A96E}"/>
                </a:ext>
              </a:extLst>
            </p:cNvPr>
            <p:cNvCxnSpPr>
              <a:cxnSpLocks/>
              <a:stCxn id="20" idx="6"/>
              <a:endCxn id="21" idx="2"/>
            </p:cNvCxnSpPr>
            <p:nvPr/>
          </p:nvCxnSpPr>
          <p:spPr>
            <a:xfrm>
              <a:off x="7751187" y="2204864"/>
              <a:ext cx="433045" cy="32043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1B54F27D-59DF-4B17-853D-C6A57AF76DEC}"/>
                </a:ext>
              </a:extLst>
            </p:cNvPr>
            <p:cNvCxnSpPr>
              <a:cxnSpLocks/>
            </p:cNvCxnSpPr>
            <p:nvPr/>
          </p:nvCxnSpPr>
          <p:spPr>
            <a:xfrm flipV="1">
              <a:off x="8184232" y="836712"/>
              <a:ext cx="0" cy="7200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BD0F48FE-614E-4AD0-99D9-FB5F14598B1F}"/>
                </a:ext>
              </a:extLst>
            </p:cNvPr>
            <p:cNvCxnSpPr>
              <a:cxnSpLocks/>
            </p:cNvCxnSpPr>
            <p:nvPr/>
          </p:nvCxnSpPr>
          <p:spPr>
            <a:xfrm flipV="1">
              <a:off x="7677016" y="1286762"/>
              <a:ext cx="0" cy="7200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958B101A-E9EF-41E7-8988-A45B0A7867E3}"/>
                </a:ext>
              </a:extLst>
            </p:cNvPr>
            <p:cNvSpPr txBox="1"/>
            <p:nvPr/>
          </p:nvSpPr>
          <p:spPr>
            <a:xfrm>
              <a:off x="8571793" y="1683676"/>
              <a:ext cx="1694351" cy="1477328"/>
            </a:xfrm>
            <a:prstGeom prst="rect">
              <a:avLst/>
            </a:prstGeom>
            <a:noFill/>
          </p:spPr>
          <p:txBody>
            <a:bodyPr wrap="square" rtlCol="0">
              <a:spAutoFit/>
            </a:bodyPr>
            <a:lstStyle/>
            <a:p>
              <a:r>
                <a:rPr lang="en-US" dirty="0"/>
                <a:t>Multiple sliding masts can be used to make the system reach higher</a:t>
              </a:r>
            </a:p>
          </p:txBody>
        </p:sp>
        <p:cxnSp>
          <p:nvCxnSpPr>
            <p:cNvPr id="55" name="Straight Arrow Connector 54">
              <a:extLst>
                <a:ext uri="{FF2B5EF4-FFF2-40B4-BE49-F238E27FC236}">
                  <a16:creationId xmlns:a16="http://schemas.microsoft.com/office/drawing/2014/main" id="{6EAE435A-CA14-4E07-81CE-374CCC17CBE7}"/>
                </a:ext>
              </a:extLst>
            </p:cNvPr>
            <p:cNvCxnSpPr/>
            <p:nvPr/>
          </p:nvCxnSpPr>
          <p:spPr>
            <a:xfrm flipH="1">
              <a:off x="5642127" y="3645024"/>
              <a:ext cx="468052" cy="86409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59" name="Oval 58">
            <a:extLst>
              <a:ext uri="{FF2B5EF4-FFF2-40B4-BE49-F238E27FC236}">
                <a16:creationId xmlns:a16="http://schemas.microsoft.com/office/drawing/2014/main" id="{779E76E6-54DE-43B3-AC6A-9C1E178B3607}"/>
              </a:ext>
            </a:extLst>
          </p:cNvPr>
          <p:cNvSpPr/>
          <p:nvPr/>
        </p:nvSpPr>
        <p:spPr>
          <a:xfrm>
            <a:off x="9336360" y="5373216"/>
            <a:ext cx="108011" cy="8172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5043C97D-B2C9-4200-B882-88E11E8FBF94}"/>
              </a:ext>
            </a:extLst>
          </p:cNvPr>
          <p:cNvSpPr/>
          <p:nvPr/>
        </p:nvSpPr>
        <p:spPr>
          <a:xfrm>
            <a:off x="4007769" y="5697252"/>
            <a:ext cx="108011" cy="8172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4A44269B-984B-4F5E-8EFD-126F1425ABD6}"/>
              </a:ext>
            </a:extLst>
          </p:cNvPr>
          <p:cNvSpPr>
            <a:spLocks noGrp="1"/>
          </p:cNvSpPr>
          <p:nvPr>
            <p:ph type="sldNum" sz="quarter" idx="12"/>
          </p:nvPr>
        </p:nvSpPr>
        <p:spPr/>
        <p:txBody>
          <a:bodyPr/>
          <a:lstStyle/>
          <a:p>
            <a:fld id="{8D2F5A4B-4A13-479F-B760-CE9BE84513F2}" type="slidenum">
              <a:rPr lang="en-US" smtClean="0"/>
              <a:t>4</a:t>
            </a:fld>
            <a:endParaRPr lang="en-US"/>
          </a:p>
        </p:txBody>
      </p:sp>
    </p:spTree>
    <p:extLst>
      <p:ext uri="{BB962C8B-B14F-4D97-AF65-F5344CB8AC3E}">
        <p14:creationId xmlns:p14="http://schemas.microsoft.com/office/powerpoint/2010/main" val="946617030"/>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F1A4765-260F-4AA0-94FF-E45BE085419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55550" y="1592796"/>
            <a:ext cx="4501327" cy="4107328"/>
          </a:xfrm>
          <a:prstGeom prst="rect">
            <a:avLst/>
          </a:prstGeom>
        </p:spPr>
      </p:pic>
      <p:sp>
        <p:nvSpPr>
          <p:cNvPr id="3" name="TextBox 2">
            <a:extLst>
              <a:ext uri="{FF2B5EF4-FFF2-40B4-BE49-F238E27FC236}">
                <a16:creationId xmlns:a16="http://schemas.microsoft.com/office/drawing/2014/main" id="{33870B4A-9198-4E89-B492-BF36575D4831}"/>
              </a:ext>
            </a:extLst>
          </p:cNvPr>
          <p:cNvSpPr txBox="1"/>
          <p:nvPr/>
        </p:nvSpPr>
        <p:spPr>
          <a:xfrm>
            <a:off x="5807968" y="1304764"/>
            <a:ext cx="5568195" cy="830997"/>
          </a:xfrm>
          <a:prstGeom prst="rect">
            <a:avLst/>
          </a:prstGeom>
          <a:noFill/>
        </p:spPr>
        <p:txBody>
          <a:bodyPr wrap="square" rtlCol="0">
            <a:spAutoFit/>
          </a:bodyPr>
          <a:lstStyle/>
          <a:p>
            <a:r>
              <a:rPr lang="en-US" sz="2400" dirty="0"/>
              <a:t>The motor in this robotic arm was not powerful enough to lift the load…</a:t>
            </a:r>
          </a:p>
        </p:txBody>
      </p:sp>
      <p:sp>
        <p:nvSpPr>
          <p:cNvPr id="4" name="TextBox 3">
            <a:extLst>
              <a:ext uri="{FF2B5EF4-FFF2-40B4-BE49-F238E27FC236}">
                <a16:creationId xmlns:a16="http://schemas.microsoft.com/office/drawing/2014/main" id="{89062A30-584F-4FCF-9B74-D0E902149ADD}"/>
              </a:ext>
            </a:extLst>
          </p:cNvPr>
          <p:cNvSpPr txBox="1"/>
          <p:nvPr/>
        </p:nvSpPr>
        <p:spPr>
          <a:xfrm>
            <a:off x="5807968" y="2395861"/>
            <a:ext cx="5676207" cy="1938992"/>
          </a:xfrm>
          <a:prstGeom prst="rect">
            <a:avLst/>
          </a:prstGeom>
          <a:noFill/>
        </p:spPr>
        <p:txBody>
          <a:bodyPr wrap="square" rtlCol="0">
            <a:spAutoFit/>
          </a:bodyPr>
          <a:lstStyle/>
          <a:p>
            <a:r>
              <a:rPr lang="en-US" sz="2400" dirty="0"/>
              <a:t>A </a:t>
            </a:r>
            <a:r>
              <a:rPr lang="en-US" sz="2400" dirty="0">
                <a:solidFill>
                  <a:srgbClr val="FF0000"/>
                </a:solidFill>
              </a:rPr>
              <a:t>tension spring </a:t>
            </a:r>
            <a:r>
              <a:rPr lang="en-US" sz="2400" dirty="0"/>
              <a:t>was added to the system to assist the motor when the arm was raised.  The spring stretch was optimized in this lowered position to provide just the right amount of force to assist the motor.</a:t>
            </a:r>
          </a:p>
        </p:txBody>
      </p:sp>
      <p:sp>
        <p:nvSpPr>
          <p:cNvPr id="5" name="Oval 4">
            <a:extLst>
              <a:ext uri="{FF2B5EF4-FFF2-40B4-BE49-F238E27FC236}">
                <a16:creationId xmlns:a16="http://schemas.microsoft.com/office/drawing/2014/main" id="{3DB03C12-4F58-4BEC-8249-A397F4EEF4F2}"/>
              </a:ext>
            </a:extLst>
          </p:cNvPr>
          <p:cNvSpPr/>
          <p:nvPr/>
        </p:nvSpPr>
        <p:spPr>
          <a:xfrm rot="1630772">
            <a:off x="3796872" y="2384884"/>
            <a:ext cx="720080" cy="208823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E2E9FEF-C3B7-48AE-851C-BEBCBC6A3F5E}"/>
              </a:ext>
            </a:extLst>
          </p:cNvPr>
          <p:cNvSpPr txBox="1"/>
          <p:nvPr/>
        </p:nvSpPr>
        <p:spPr>
          <a:xfrm>
            <a:off x="1451484" y="290168"/>
            <a:ext cx="9289032" cy="584775"/>
          </a:xfrm>
          <a:prstGeom prst="rect">
            <a:avLst/>
          </a:prstGeom>
          <a:noFill/>
        </p:spPr>
        <p:txBody>
          <a:bodyPr wrap="square" rtlCol="0">
            <a:spAutoFit/>
          </a:bodyPr>
          <a:lstStyle/>
          <a:p>
            <a:pPr algn="ctr"/>
            <a:r>
              <a:rPr lang="en-US" sz="3200" dirty="0"/>
              <a:t>Springs can provide mechanical assistance if needed…</a:t>
            </a:r>
          </a:p>
        </p:txBody>
      </p:sp>
      <p:sp>
        <p:nvSpPr>
          <p:cNvPr id="7" name="TextBox 6">
            <a:extLst>
              <a:ext uri="{FF2B5EF4-FFF2-40B4-BE49-F238E27FC236}">
                <a16:creationId xmlns:a16="http://schemas.microsoft.com/office/drawing/2014/main" id="{D535D205-551D-4DAB-94B1-00640A688C00}"/>
              </a:ext>
            </a:extLst>
          </p:cNvPr>
          <p:cNvSpPr txBox="1"/>
          <p:nvPr/>
        </p:nvSpPr>
        <p:spPr>
          <a:xfrm>
            <a:off x="5807968" y="4577135"/>
            <a:ext cx="5796644" cy="1569660"/>
          </a:xfrm>
          <a:prstGeom prst="rect">
            <a:avLst/>
          </a:prstGeom>
          <a:noFill/>
        </p:spPr>
        <p:txBody>
          <a:bodyPr wrap="square" rtlCol="0">
            <a:spAutoFit/>
          </a:bodyPr>
          <a:lstStyle/>
          <a:p>
            <a:r>
              <a:rPr lang="en-US" sz="2400" dirty="0"/>
              <a:t>The load creates a counter clock-wise moment and the spring pulling on the back of the arm (aft of the pivot point) creates a clockwise moment to assist the motor.</a:t>
            </a:r>
          </a:p>
        </p:txBody>
      </p:sp>
      <p:cxnSp>
        <p:nvCxnSpPr>
          <p:cNvPr id="8" name="Straight Arrow Connector 7">
            <a:extLst>
              <a:ext uri="{FF2B5EF4-FFF2-40B4-BE49-F238E27FC236}">
                <a16:creationId xmlns:a16="http://schemas.microsoft.com/office/drawing/2014/main" id="{8694F368-27A9-4B30-A1E3-790B774BC0BF}"/>
              </a:ext>
            </a:extLst>
          </p:cNvPr>
          <p:cNvCxnSpPr>
            <a:cxnSpLocks/>
          </p:cNvCxnSpPr>
          <p:nvPr/>
        </p:nvCxnSpPr>
        <p:spPr>
          <a:xfrm flipH="1">
            <a:off x="3935760" y="3226665"/>
            <a:ext cx="252028" cy="54346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a:extLst>
              <a:ext uri="{FF2B5EF4-FFF2-40B4-BE49-F238E27FC236}">
                <a16:creationId xmlns:a16="http://schemas.microsoft.com/office/drawing/2014/main" id="{F332DB30-9516-418D-B215-32AC5C77383B}"/>
              </a:ext>
            </a:extLst>
          </p:cNvPr>
          <p:cNvSpPr>
            <a:spLocks noGrp="1"/>
          </p:cNvSpPr>
          <p:nvPr>
            <p:ph type="sldNum" sz="quarter" idx="12"/>
          </p:nvPr>
        </p:nvSpPr>
        <p:spPr/>
        <p:txBody>
          <a:bodyPr/>
          <a:lstStyle/>
          <a:p>
            <a:fld id="{8D2F5A4B-4A13-479F-B760-CE9BE84513F2}" type="slidenum">
              <a:rPr lang="en-US" smtClean="0"/>
              <a:t>40</a:t>
            </a:fld>
            <a:endParaRPr lang="en-US"/>
          </a:p>
        </p:txBody>
      </p:sp>
    </p:spTree>
    <p:extLst>
      <p:ext uri="{BB962C8B-B14F-4D97-AF65-F5344CB8AC3E}">
        <p14:creationId xmlns:p14="http://schemas.microsoft.com/office/powerpoint/2010/main" val="2347026246"/>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94673" y="2636912"/>
            <a:ext cx="4033275" cy="1107996"/>
          </a:xfrm>
          <a:prstGeom prst="rect">
            <a:avLst/>
          </a:prstGeom>
          <a:noFill/>
        </p:spPr>
        <p:txBody>
          <a:bodyPr wrap="square" rtlCol="0">
            <a:spAutoFit/>
          </a:bodyPr>
          <a:lstStyle/>
          <a:p>
            <a:r>
              <a:rPr lang="en-US" sz="6600" dirty="0">
                <a:solidFill>
                  <a:srgbClr val="FF0000"/>
                </a:solidFill>
              </a:rPr>
              <a:t>Questions?</a:t>
            </a:r>
          </a:p>
        </p:txBody>
      </p:sp>
      <p:pic>
        <p:nvPicPr>
          <p:cNvPr id="4" name="Picture 3">
            <a:extLst>
              <a:ext uri="{FF2B5EF4-FFF2-40B4-BE49-F238E27FC236}">
                <a16:creationId xmlns:a16="http://schemas.microsoft.com/office/drawing/2014/main" id="{3ABFCE24-7392-41C3-A5E9-E286920D63D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096000" y="1506578"/>
            <a:ext cx="4501327" cy="4107328"/>
          </a:xfrm>
          <a:prstGeom prst="rect">
            <a:avLst/>
          </a:prstGeom>
        </p:spPr>
      </p:pic>
      <p:sp>
        <p:nvSpPr>
          <p:cNvPr id="2" name="Slide Number Placeholder 1">
            <a:extLst>
              <a:ext uri="{FF2B5EF4-FFF2-40B4-BE49-F238E27FC236}">
                <a16:creationId xmlns:a16="http://schemas.microsoft.com/office/drawing/2014/main" id="{CA13AB00-90A3-4550-A85F-262AAF0F4579}"/>
              </a:ext>
            </a:extLst>
          </p:cNvPr>
          <p:cNvSpPr>
            <a:spLocks noGrp="1"/>
          </p:cNvSpPr>
          <p:nvPr>
            <p:ph type="sldNum" sz="quarter" idx="12"/>
          </p:nvPr>
        </p:nvSpPr>
        <p:spPr/>
        <p:txBody>
          <a:bodyPr/>
          <a:lstStyle/>
          <a:p>
            <a:fld id="{8D2F5A4B-4A13-479F-B760-CE9BE84513F2}" type="slidenum">
              <a:rPr lang="en-US" smtClean="0"/>
              <a:t>41</a:t>
            </a:fld>
            <a:endParaRPr lang="en-US"/>
          </a:p>
        </p:txBody>
      </p:sp>
    </p:spTree>
    <p:extLst>
      <p:ext uri="{BB962C8B-B14F-4D97-AF65-F5344CB8AC3E}">
        <p14:creationId xmlns:p14="http://schemas.microsoft.com/office/powerpoint/2010/main" val="3736553783"/>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EA945C9-60CB-4E95-A5ED-A2211D5B0463}"/>
              </a:ext>
            </a:extLst>
          </p:cNvPr>
          <p:cNvPicPr/>
          <p:nvPr/>
        </p:nvPicPr>
        <p:blipFill rotWithShape="1">
          <a:blip r:embed="rId2" cstate="email">
            <a:extLst>
              <a:ext uri="{28A0092B-C50C-407E-A947-70E740481C1C}">
                <a14:useLocalDpi xmlns:a14="http://schemas.microsoft.com/office/drawing/2010/main"/>
              </a:ext>
            </a:extLst>
          </a:blip>
          <a:srcRect/>
          <a:stretch/>
        </p:blipFill>
        <p:spPr bwMode="auto">
          <a:xfrm rot="5400000">
            <a:off x="1266977" y="1856257"/>
            <a:ext cx="5940660" cy="3411405"/>
          </a:xfrm>
          <a:prstGeom prst="rect">
            <a:avLst/>
          </a:prstGeom>
          <a:ln>
            <a:noFill/>
          </a:ln>
          <a:extLst>
            <a:ext uri="{53640926-AAD7-44D8-BBD7-CCE9431645EC}">
              <a14:shadowObscured xmlns:a14="http://schemas.microsoft.com/office/drawing/2010/main"/>
            </a:ext>
          </a:extLst>
        </p:spPr>
      </p:pic>
      <p:pic>
        <p:nvPicPr>
          <p:cNvPr id="3" name="Picture 2">
            <a:extLst>
              <a:ext uri="{FF2B5EF4-FFF2-40B4-BE49-F238E27FC236}">
                <a16:creationId xmlns:a16="http://schemas.microsoft.com/office/drawing/2014/main" id="{5A52D066-B34F-468C-B90D-F9237967450C}"/>
              </a:ext>
            </a:extLst>
          </p:cNvPr>
          <p:cNvPicPr/>
          <p:nvPr/>
        </p:nvPicPr>
        <p:blipFill rotWithShape="1">
          <a:blip r:embed="rId3" cstate="email">
            <a:extLst>
              <a:ext uri="{28A0092B-C50C-407E-A947-70E740481C1C}">
                <a14:useLocalDpi xmlns:a14="http://schemas.microsoft.com/office/drawing/2010/main"/>
              </a:ext>
            </a:extLst>
          </a:blip>
          <a:srcRect/>
          <a:stretch/>
        </p:blipFill>
        <p:spPr bwMode="auto">
          <a:xfrm>
            <a:off x="6384032" y="584684"/>
            <a:ext cx="4716524" cy="3672408"/>
          </a:xfrm>
          <a:prstGeom prst="rect">
            <a:avLst/>
          </a:prstGeom>
          <a:ln>
            <a:noFill/>
          </a:ln>
          <a:extLst>
            <a:ext uri="{53640926-AAD7-44D8-BBD7-CCE9431645EC}">
              <a14:shadowObscured xmlns:a14="http://schemas.microsoft.com/office/drawing/2010/main"/>
            </a:ext>
          </a:extLst>
        </p:spPr>
      </p:pic>
      <p:sp>
        <p:nvSpPr>
          <p:cNvPr id="4" name="TextBox 3">
            <a:extLst>
              <a:ext uri="{FF2B5EF4-FFF2-40B4-BE49-F238E27FC236}">
                <a16:creationId xmlns:a16="http://schemas.microsoft.com/office/drawing/2014/main" id="{7213D91B-3BCD-45B8-B1A5-26CFFC7F9E75}"/>
              </a:ext>
            </a:extLst>
          </p:cNvPr>
          <p:cNvSpPr txBox="1"/>
          <p:nvPr/>
        </p:nvSpPr>
        <p:spPr>
          <a:xfrm>
            <a:off x="767408" y="2420888"/>
            <a:ext cx="1908212" cy="830997"/>
          </a:xfrm>
          <a:prstGeom prst="rect">
            <a:avLst/>
          </a:prstGeom>
          <a:noFill/>
        </p:spPr>
        <p:txBody>
          <a:bodyPr wrap="square" rtlCol="0">
            <a:spAutoFit/>
          </a:bodyPr>
          <a:lstStyle/>
          <a:p>
            <a:r>
              <a:rPr lang="en-US" sz="2400" dirty="0"/>
              <a:t>Telescoping Mast</a:t>
            </a:r>
          </a:p>
        </p:txBody>
      </p:sp>
      <p:sp>
        <p:nvSpPr>
          <p:cNvPr id="5" name="Rectangle: Rounded Corners 4">
            <a:extLst>
              <a:ext uri="{FF2B5EF4-FFF2-40B4-BE49-F238E27FC236}">
                <a16:creationId xmlns:a16="http://schemas.microsoft.com/office/drawing/2014/main" id="{75F4E8E1-8496-4EF6-9D73-9443AB466FE5}"/>
              </a:ext>
            </a:extLst>
          </p:cNvPr>
          <p:cNvSpPr/>
          <p:nvPr/>
        </p:nvSpPr>
        <p:spPr>
          <a:xfrm>
            <a:off x="3647728" y="1376772"/>
            <a:ext cx="1116124" cy="3888432"/>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3C1B104-FBE7-4906-B74C-60DC7BF01642}"/>
              </a:ext>
            </a:extLst>
          </p:cNvPr>
          <p:cNvSpPr txBox="1"/>
          <p:nvPr/>
        </p:nvSpPr>
        <p:spPr>
          <a:xfrm>
            <a:off x="6801266" y="4480510"/>
            <a:ext cx="4026072" cy="1938992"/>
          </a:xfrm>
          <a:prstGeom prst="rect">
            <a:avLst/>
          </a:prstGeom>
          <a:noFill/>
        </p:spPr>
        <p:txBody>
          <a:bodyPr wrap="square" rtlCol="0">
            <a:spAutoFit/>
          </a:bodyPr>
          <a:lstStyle/>
          <a:p>
            <a:r>
              <a:rPr lang="en-US" sz="2400" dirty="0"/>
              <a:t>Cable winch used to pull down on the cable.  Gravity was sufficient to lower the arm when the winch was operated in reverse.</a:t>
            </a:r>
          </a:p>
        </p:txBody>
      </p:sp>
      <p:sp>
        <p:nvSpPr>
          <p:cNvPr id="7" name="Rectangle: Rounded Corners 6">
            <a:extLst>
              <a:ext uri="{FF2B5EF4-FFF2-40B4-BE49-F238E27FC236}">
                <a16:creationId xmlns:a16="http://schemas.microsoft.com/office/drawing/2014/main" id="{54F399B0-DF93-49EC-8E79-DC7D8A8F52B4}"/>
              </a:ext>
            </a:extLst>
          </p:cNvPr>
          <p:cNvSpPr/>
          <p:nvPr/>
        </p:nvSpPr>
        <p:spPr>
          <a:xfrm>
            <a:off x="7464152" y="800708"/>
            <a:ext cx="1692188" cy="1484548"/>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858BCB7E-A2DE-40FB-A030-D31C385DE6CE}"/>
              </a:ext>
            </a:extLst>
          </p:cNvPr>
          <p:cNvSpPr>
            <a:spLocks noGrp="1"/>
          </p:cNvSpPr>
          <p:nvPr>
            <p:ph type="sldNum" sz="quarter" idx="12"/>
          </p:nvPr>
        </p:nvSpPr>
        <p:spPr/>
        <p:txBody>
          <a:bodyPr/>
          <a:lstStyle/>
          <a:p>
            <a:fld id="{8D2F5A4B-4A13-479F-B760-CE9BE84513F2}" type="slidenum">
              <a:rPr lang="en-US" smtClean="0"/>
              <a:t>5</a:t>
            </a:fld>
            <a:endParaRPr lang="en-US"/>
          </a:p>
        </p:txBody>
      </p:sp>
      <p:sp>
        <p:nvSpPr>
          <p:cNvPr id="9" name="TextBox 8">
            <a:extLst>
              <a:ext uri="{FF2B5EF4-FFF2-40B4-BE49-F238E27FC236}">
                <a16:creationId xmlns:a16="http://schemas.microsoft.com/office/drawing/2014/main" id="{BA00C319-1F9D-4D70-B3BA-2135D9E2FDCD}"/>
              </a:ext>
            </a:extLst>
          </p:cNvPr>
          <p:cNvSpPr txBox="1"/>
          <p:nvPr/>
        </p:nvSpPr>
        <p:spPr>
          <a:xfrm>
            <a:off x="9282354" y="711985"/>
            <a:ext cx="1908212" cy="461665"/>
          </a:xfrm>
          <a:prstGeom prst="rect">
            <a:avLst/>
          </a:prstGeom>
          <a:noFill/>
        </p:spPr>
        <p:txBody>
          <a:bodyPr wrap="square" rtlCol="0">
            <a:spAutoFit/>
          </a:bodyPr>
          <a:lstStyle/>
          <a:p>
            <a:r>
              <a:rPr lang="en-US" sz="2400" b="1" dirty="0">
                <a:solidFill>
                  <a:srgbClr val="FFFF00"/>
                </a:solidFill>
              </a:rPr>
              <a:t>Winch</a:t>
            </a:r>
          </a:p>
        </p:txBody>
      </p:sp>
    </p:spTree>
    <p:extLst>
      <p:ext uri="{BB962C8B-B14F-4D97-AF65-F5344CB8AC3E}">
        <p14:creationId xmlns:p14="http://schemas.microsoft.com/office/powerpoint/2010/main" val="144693870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AFE7E-4868-46C5-BF22-85EF7D776F54}"/>
              </a:ext>
            </a:extLst>
          </p:cNvPr>
          <p:cNvSpPr>
            <a:spLocks noGrp="1"/>
          </p:cNvSpPr>
          <p:nvPr>
            <p:ph type="sldNum" sz="quarter" idx="12"/>
          </p:nvPr>
        </p:nvSpPr>
        <p:spPr>
          <a:xfrm>
            <a:off x="8737600" y="6207401"/>
            <a:ext cx="2844800" cy="365125"/>
          </a:xfrm>
        </p:spPr>
        <p:txBody>
          <a:bodyPr/>
          <a:lstStyle/>
          <a:p>
            <a:fld id="{8D2F5A4B-4A13-479F-B760-CE9BE84513F2}" type="slidenum">
              <a:rPr lang="en-US" smtClean="0"/>
              <a:t>6</a:t>
            </a:fld>
            <a:endParaRPr lang="en-US"/>
          </a:p>
        </p:txBody>
      </p:sp>
      <p:grpSp>
        <p:nvGrpSpPr>
          <p:cNvPr id="4" name="Group 3">
            <a:extLst>
              <a:ext uri="{FF2B5EF4-FFF2-40B4-BE49-F238E27FC236}">
                <a16:creationId xmlns:a16="http://schemas.microsoft.com/office/drawing/2014/main" id="{37B81F9D-3E2B-4889-82F9-F2F9C5937A4F}"/>
              </a:ext>
            </a:extLst>
          </p:cNvPr>
          <p:cNvGrpSpPr/>
          <p:nvPr/>
        </p:nvGrpSpPr>
        <p:grpSpPr>
          <a:xfrm>
            <a:off x="983432" y="2043861"/>
            <a:ext cx="3417256" cy="3437367"/>
            <a:chOff x="983432" y="1029361"/>
            <a:chExt cx="3417256" cy="3437367"/>
          </a:xfrm>
        </p:grpSpPr>
        <p:cxnSp>
          <p:nvCxnSpPr>
            <p:cNvPr id="5" name="Straight Connector 4">
              <a:extLst>
                <a:ext uri="{FF2B5EF4-FFF2-40B4-BE49-F238E27FC236}">
                  <a16:creationId xmlns:a16="http://schemas.microsoft.com/office/drawing/2014/main" id="{92333F1C-1C4C-4CD0-9283-9DB2FE9252BC}"/>
                </a:ext>
              </a:extLst>
            </p:cNvPr>
            <p:cNvCxnSpPr>
              <a:cxnSpLocks/>
            </p:cNvCxnSpPr>
            <p:nvPr/>
          </p:nvCxnSpPr>
          <p:spPr>
            <a:xfrm flipV="1">
              <a:off x="1254054" y="1231015"/>
              <a:ext cx="1724772" cy="183155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03C4CC5E-5324-4DD8-A0E0-3ABBE4578E15}"/>
                </a:ext>
              </a:extLst>
            </p:cNvPr>
            <p:cNvSpPr/>
            <p:nvPr/>
          </p:nvSpPr>
          <p:spPr>
            <a:xfrm>
              <a:off x="983432" y="2810544"/>
              <a:ext cx="1764196" cy="1656184"/>
            </a:xfrm>
            <a:prstGeom prst="ellipse">
              <a:avLst/>
            </a:prstGeom>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EA1B3FFE-FBCF-4EB8-8C44-A9A1BD1459DF}"/>
                </a:ext>
              </a:extLst>
            </p:cNvPr>
            <p:cNvCxnSpPr>
              <a:cxnSpLocks/>
            </p:cNvCxnSpPr>
            <p:nvPr/>
          </p:nvCxnSpPr>
          <p:spPr>
            <a:xfrm flipH="1" flipV="1">
              <a:off x="1489749" y="2930708"/>
              <a:ext cx="375782" cy="70792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BADAC66-1701-49F7-89B3-8C4C8B97EC80}"/>
                </a:ext>
              </a:extLst>
            </p:cNvPr>
            <p:cNvSpPr txBox="1"/>
            <p:nvPr/>
          </p:nvSpPr>
          <p:spPr>
            <a:xfrm>
              <a:off x="1760189" y="3093931"/>
              <a:ext cx="930955" cy="369332"/>
            </a:xfrm>
            <a:prstGeom prst="rect">
              <a:avLst/>
            </a:prstGeom>
            <a:noFill/>
          </p:spPr>
          <p:txBody>
            <a:bodyPr wrap="square" rtlCol="0">
              <a:spAutoFit/>
            </a:bodyPr>
            <a:lstStyle/>
            <a:p>
              <a:r>
                <a:rPr lang="en-US" dirty="0"/>
                <a:t>0.24 ft</a:t>
              </a:r>
            </a:p>
          </p:txBody>
        </p:sp>
        <p:cxnSp>
          <p:nvCxnSpPr>
            <p:cNvPr id="11" name="Straight Arrow Connector 10">
              <a:extLst>
                <a:ext uri="{FF2B5EF4-FFF2-40B4-BE49-F238E27FC236}">
                  <a16:creationId xmlns:a16="http://schemas.microsoft.com/office/drawing/2014/main" id="{41642D2C-449C-4A4D-A330-E68E670325C8}"/>
                </a:ext>
              </a:extLst>
            </p:cNvPr>
            <p:cNvCxnSpPr>
              <a:cxnSpLocks/>
            </p:cNvCxnSpPr>
            <p:nvPr/>
          </p:nvCxnSpPr>
          <p:spPr>
            <a:xfrm flipH="1">
              <a:off x="2232477" y="1478909"/>
              <a:ext cx="784897" cy="87691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4268675-D427-4111-BD5F-27C0F66BA9F4}"/>
                </a:ext>
              </a:extLst>
            </p:cNvPr>
            <p:cNvSpPr txBox="1"/>
            <p:nvPr/>
          </p:nvSpPr>
          <p:spPr>
            <a:xfrm>
              <a:off x="3104544" y="1029361"/>
              <a:ext cx="1296144" cy="461665"/>
            </a:xfrm>
            <a:prstGeom prst="rect">
              <a:avLst/>
            </a:prstGeom>
            <a:noFill/>
          </p:spPr>
          <p:txBody>
            <a:bodyPr wrap="square" rtlCol="0">
              <a:spAutoFit/>
            </a:bodyPr>
            <a:lstStyle/>
            <a:p>
              <a:r>
                <a:rPr lang="en-US" sz="2400" dirty="0"/>
                <a:t>8.0 </a:t>
              </a:r>
              <a:r>
                <a:rPr lang="en-US" sz="2400" dirty="0" err="1"/>
                <a:t>lbs</a:t>
              </a:r>
              <a:endParaRPr lang="en-US" sz="2400" dirty="0"/>
            </a:p>
          </p:txBody>
        </p:sp>
      </p:grpSp>
      <p:sp>
        <p:nvSpPr>
          <p:cNvPr id="14" name="TextBox 13">
            <a:extLst>
              <a:ext uri="{FF2B5EF4-FFF2-40B4-BE49-F238E27FC236}">
                <a16:creationId xmlns:a16="http://schemas.microsoft.com/office/drawing/2014/main" id="{A36B2EB3-6AEC-407A-867D-F779A0B60DB1}"/>
              </a:ext>
            </a:extLst>
          </p:cNvPr>
          <p:cNvSpPr txBox="1"/>
          <p:nvPr/>
        </p:nvSpPr>
        <p:spPr>
          <a:xfrm>
            <a:off x="5051884" y="3201405"/>
            <a:ext cx="6696744" cy="1200329"/>
          </a:xfrm>
          <a:prstGeom prst="rect">
            <a:avLst/>
          </a:prstGeom>
          <a:noFill/>
        </p:spPr>
        <p:txBody>
          <a:bodyPr wrap="square" rtlCol="0">
            <a:spAutoFit/>
          </a:bodyPr>
          <a:lstStyle/>
          <a:p>
            <a:r>
              <a:rPr lang="en-US" sz="2400" b="1" dirty="0"/>
              <a:t>Example:</a:t>
            </a:r>
            <a:r>
              <a:rPr lang="en-US" sz="2400" dirty="0"/>
              <a:t>  If the winch had a 0.25 ft (3.0 in) radius cable spool, the torque needed to provide the 8.0 </a:t>
            </a:r>
            <a:r>
              <a:rPr lang="en-US" sz="2400" dirty="0" err="1"/>
              <a:t>lb</a:t>
            </a:r>
            <a:r>
              <a:rPr lang="en-US" sz="2400" dirty="0"/>
              <a:t> tension force in the cable is calculated as follows:</a:t>
            </a:r>
          </a:p>
        </p:txBody>
      </p:sp>
      <p:sp>
        <p:nvSpPr>
          <p:cNvPr id="18" name="TextBox 17">
            <a:extLst>
              <a:ext uri="{FF2B5EF4-FFF2-40B4-BE49-F238E27FC236}">
                <a16:creationId xmlns:a16="http://schemas.microsoft.com/office/drawing/2014/main" id="{7E491807-A87A-4DF0-974A-403B94C293CC}"/>
              </a:ext>
            </a:extLst>
          </p:cNvPr>
          <p:cNvSpPr txBox="1"/>
          <p:nvPr/>
        </p:nvSpPr>
        <p:spPr>
          <a:xfrm>
            <a:off x="5063860" y="4653136"/>
            <a:ext cx="4584498" cy="461665"/>
          </a:xfrm>
          <a:prstGeom prst="rect">
            <a:avLst/>
          </a:prstGeom>
          <a:noFill/>
        </p:spPr>
        <p:txBody>
          <a:bodyPr wrap="square" rtlCol="0">
            <a:spAutoFit/>
          </a:bodyPr>
          <a:lstStyle/>
          <a:p>
            <a:r>
              <a:rPr lang="en-US" sz="2400" dirty="0"/>
              <a:t>Torque   =   Force   x   Distance</a:t>
            </a:r>
          </a:p>
        </p:txBody>
      </p:sp>
      <p:sp>
        <p:nvSpPr>
          <p:cNvPr id="20" name="TextBox 19">
            <a:extLst>
              <a:ext uri="{FF2B5EF4-FFF2-40B4-BE49-F238E27FC236}">
                <a16:creationId xmlns:a16="http://schemas.microsoft.com/office/drawing/2014/main" id="{E9A68BE1-B8D8-47D3-B7E1-E56B978EA009}"/>
              </a:ext>
            </a:extLst>
          </p:cNvPr>
          <p:cNvSpPr txBox="1"/>
          <p:nvPr/>
        </p:nvSpPr>
        <p:spPr>
          <a:xfrm>
            <a:off x="5063860" y="5271591"/>
            <a:ext cx="4584498" cy="461665"/>
          </a:xfrm>
          <a:prstGeom prst="rect">
            <a:avLst/>
          </a:prstGeom>
          <a:noFill/>
        </p:spPr>
        <p:txBody>
          <a:bodyPr wrap="square" rtlCol="0">
            <a:spAutoFit/>
          </a:bodyPr>
          <a:lstStyle/>
          <a:p>
            <a:r>
              <a:rPr lang="en-US" sz="2400" dirty="0"/>
              <a:t>Torque   =   8.0 </a:t>
            </a:r>
            <a:r>
              <a:rPr lang="en-US" sz="2400" dirty="0" err="1"/>
              <a:t>lbs</a:t>
            </a:r>
            <a:r>
              <a:rPr lang="en-US" sz="2400" dirty="0"/>
              <a:t>   x   0.25 ft</a:t>
            </a:r>
          </a:p>
        </p:txBody>
      </p:sp>
      <p:sp>
        <p:nvSpPr>
          <p:cNvPr id="21" name="TextBox 20">
            <a:extLst>
              <a:ext uri="{FF2B5EF4-FFF2-40B4-BE49-F238E27FC236}">
                <a16:creationId xmlns:a16="http://schemas.microsoft.com/office/drawing/2014/main" id="{4B21ADA6-D4A8-48BB-9A58-8A160D640866}"/>
              </a:ext>
            </a:extLst>
          </p:cNvPr>
          <p:cNvSpPr txBox="1"/>
          <p:nvPr/>
        </p:nvSpPr>
        <p:spPr>
          <a:xfrm>
            <a:off x="5068348" y="5883659"/>
            <a:ext cx="4584498" cy="461665"/>
          </a:xfrm>
          <a:prstGeom prst="rect">
            <a:avLst/>
          </a:prstGeom>
          <a:noFill/>
        </p:spPr>
        <p:txBody>
          <a:bodyPr wrap="square" rtlCol="0">
            <a:spAutoFit/>
          </a:bodyPr>
          <a:lstStyle/>
          <a:p>
            <a:r>
              <a:rPr lang="en-US" sz="2400" dirty="0"/>
              <a:t>Torque   =   2.0 ft*</a:t>
            </a:r>
            <a:r>
              <a:rPr lang="en-US" sz="2400" dirty="0" err="1"/>
              <a:t>lbs</a:t>
            </a:r>
            <a:endParaRPr lang="en-US" sz="2400" dirty="0"/>
          </a:p>
        </p:txBody>
      </p:sp>
      <p:sp>
        <p:nvSpPr>
          <p:cNvPr id="15" name="TextBox 14">
            <a:extLst>
              <a:ext uri="{FF2B5EF4-FFF2-40B4-BE49-F238E27FC236}">
                <a16:creationId xmlns:a16="http://schemas.microsoft.com/office/drawing/2014/main" id="{8113106E-35AB-4263-8E3C-D77783A216AC}"/>
              </a:ext>
            </a:extLst>
          </p:cNvPr>
          <p:cNvSpPr txBox="1"/>
          <p:nvPr/>
        </p:nvSpPr>
        <p:spPr>
          <a:xfrm>
            <a:off x="1244162" y="341366"/>
            <a:ext cx="8856984" cy="830997"/>
          </a:xfrm>
          <a:prstGeom prst="rect">
            <a:avLst/>
          </a:prstGeom>
          <a:noFill/>
        </p:spPr>
        <p:txBody>
          <a:bodyPr wrap="square" rtlCol="0">
            <a:spAutoFit/>
          </a:bodyPr>
          <a:lstStyle/>
          <a:p>
            <a:r>
              <a:rPr lang="en-US" sz="2400" dirty="0"/>
              <a:t>The winch needs to be able to lift the weight of the mast sections, the load, and overcome any friction.</a:t>
            </a:r>
          </a:p>
        </p:txBody>
      </p:sp>
      <p:sp>
        <p:nvSpPr>
          <p:cNvPr id="19" name="TextBox 18">
            <a:extLst>
              <a:ext uri="{FF2B5EF4-FFF2-40B4-BE49-F238E27FC236}">
                <a16:creationId xmlns:a16="http://schemas.microsoft.com/office/drawing/2014/main" id="{F2B97E8E-BE7A-4A8C-B6B6-33B93C6E5DCC}"/>
              </a:ext>
            </a:extLst>
          </p:cNvPr>
          <p:cNvSpPr txBox="1"/>
          <p:nvPr/>
        </p:nvSpPr>
        <p:spPr>
          <a:xfrm>
            <a:off x="5051884" y="1376772"/>
            <a:ext cx="5976664" cy="1569660"/>
          </a:xfrm>
          <a:prstGeom prst="rect">
            <a:avLst/>
          </a:prstGeom>
          <a:noFill/>
        </p:spPr>
        <p:txBody>
          <a:bodyPr wrap="square" rtlCol="0">
            <a:spAutoFit/>
          </a:bodyPr>
          <a:lstStyle/>
          <a:p>
            <a:r>
              <a:rPr lang="en-US" sz="2400" dirty="0"/>
              <a:t>The weight of the mast(s) and load create a tension in the cable.  The winch needs to counteract this tension (and more) to lift the system upward.</a:t>
            </a:r>
          </a:p>
        </p:txBody>
      </p:sp>
    </p:spTree>
    <p:extLst>
      <p:ext uri="{BB962C8B-B14F-4D97-AF65-F5344CB8AC3E}">
        <p14:creationId xmlns:p14="http://schemas.microsoft.com/office/powerpoint/2010/main" val="359524904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C832D55-18CF-40C5-8BD6-0EB29E1AC050}"/>
              </a:ext>
            </a:extLst>
          </p:cNvPr>
          <p:cNvSpPr txBox="1"/>
          <p:nvPr/>
        </p:nvSpPr>
        <p:spPr>
          <a:xfrm>
            <a:off x="1371935" y="378691"/>
            <a:ext cx="9448129" cy="1077218"/>
          </a:xfrm>
          <a:prstGeom prst="rect">
            <a:avLst/>
          </a:prstGeom>
          <a:noFill/>
        </p:spPr>
        <p:txBody>
          <a:bodyPr wrap="square" rtlCol="0">
            <a:spAutoFit/>
          </a:bodyPr>
          <a:lstStyle/>
          <a:p>
            <a:pPr algn="ctr"/>
            <a:r>
              <a:rPr lang="en-US" sz="3200" dirty="0">
                <a:solidFill>
                  <a:srgbClr val="FF0000"/>
                </a:solidFill>
              </a:rPr>
              <a:t>Objects can also be lifted using a pivoting boom system as shown in the diagram. </a:t>
            </a:r>
          </a:p>
        </p:txBody>
      </p:sp>
      <p:grpSp>
        <p:nvGrpSpPr>
          <p:cNvPr id="3" name="Group 2">
            <a:extLst>
              <a:ext uri="{FF2B5EF4-FFF2-40B4-BE49-F238E27FC236}">
                <a16:creationId xmlns:a16="http://schemas.microsoft.com/office/drawing/2014/main" id="{B9C03EFA-E3CD-44EB-AE85-91EBD42C992B}"/>
              </a:ext>
            </a:extLst>
          </p:cNvPr>
          <p:cNvGrpSpPr/>
          <p:nvPr/>
        </p:nvGrpSpPr>
        <p:grpSpPr>
          <a:xfrm>
            <a:off x="3200400" y="2096852"/>
            <a:ext cx="6351984" cy="2352092"/>
            <a:chOff x="3200400" y="2096852"/>
            <a:chExt cx="6351984" cy="2352092"/>
          </a:xfrm>
        </p:grpSpPr>
        <p:sp>
          <p:nvSpPr>
            <p:cNvPr id="4" name="Rectangle 3"/>
            <p:cNvSpPr/>
            <p:nvPr/>
          </p:nvSpPr>
          <p:spPr>
            <a:xfrm>
              <a:off x="3200400" y="3305944"/>
              <a:ext cx="2057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724400" y="3534544"/>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9246586" y="2348880"/>
              <a:ext cx="0" cy="95706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8940316" y="3305944"/>
              <a:ext cx="612068" cy="69912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9084332" y="3465004"/>
              <a:ext cx="349456" cy="369332"/>
            </a:xfrm>
            <a:prstGeom prst="rect">
              <a:avLst/>
            </a:prstGeom>
            <a:noFill/>
          </p:spPr>
          <p:txBody>
            <a:bodyPr wrap="square" rtlCol="0">
              <a:spAutoFit/>
            </a:bodyPr>
            <a:lstStyle/>
            <a:p>
              <a:r>
                <a:rPr lang="en-US" dirty="0"/>
                <a:t>A</a:t>
              </a:r>
            </a:p>
          </p:txBody>
        </p:sp>
        <p:sp>
          <p:nvSpPr>
            <p:cNvPr id="21" name="Oval 20">
              <a:extLst>
                <a:ext uri="{FF2B5EF4-FFF2-40B4-BE49-F238E27FC236}">
                  <a16:creationId xmlns:a16="http://schemas.microsoft.com/office/drawing/2014/main" id="{8E8B9F09-1519-4EFA-9762-219574643076}"/>
                </a:ext>
              </a:extLst>
            </p:cNvPr>
            <p:cNvSpPr/>
            <p:nvPr/>
          </p:nvSpPr>
          <p:spPr>
            <a:xfrm>
              <a:off x="4724400" y="3537012"/>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0565794">
              <a:off x="4570505" y="2814126"/>
              <a:ext cx="4876800" cy="2349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Or 7"/>
            <p:cNvSpPr/>
            <p:nvPr/>
          </p:nvSpPr>
          <p:spPr>
            <a:xfrm>
              <a:off x="9120572" y="2096852"/>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r 6"/>
            <p:cNvSpPr/>
            <p:nvPr/>
          </p:nvSpPr>
          <p:spPr>
            <a:xfrm>
              <a:off x="6882891" y="2805577"/>
              <a:ext cx="252028" cy="252028"/>
            </a:xfrm>
            <a:prstGeom prst="flowChar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2E4290B8-9CC3-41AF-B662-863D20CE8CEF}"/>
                </a:ext>
              </a:extLst>
            </p:cNvPr>
            <p:cNvGrpSpPr/>
            <p:nvPr/>
          </p:nvGrpSpPr>
          <p:grpSpPr>
            <a:xfrm>
              <a:off x="3339753" y="3305944"/>
              <a:ext cx="1820143" cy="769387"/>
              <a:chOff x="767408" y="3305944"/>
              <a:chExt cx="1820143" cy="769387"/>
            </a:xfrm>
          </p:grpSpPr>
          <p:sp>
            <p:nvSpPr>
              <p:cNvPr id="34" name="Oval 33">
                <a:extLst>
                  <a:ext uri="{FF2B5EF4-FFF2-40B4-BE49-F238E27FC236}">
                    <a16:creationId xmlns:a16="http://schemas.microsoft.com/office/drawing/2014/main" id="{FF0851C5-94EB-4C75-855C-A9F9A734E11E}"/>
                  </a:ext>
                </a:extLst>
              </p:cNvPr>
              <p:cNvSpPr/>
              <p:nvPr/>
            </p:nvSpPr>
            <p:spPr>
              <a:xfrm>
                <a:off x="1875921" y="3305944"/>
                <a:ext cx="711630" cy="66436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AB2B39B4-6FD4-4B3A-BE44-2D8D28667CE6}"/>
                  </a:ext>
                </a:extLst>
              </p:cNvPr>
              <p:cNvSpPr/>
              <p:nvPr/>
            </p:nvSpPr>
            <p:spPr>
              <a:xfrm>
                <a:off x="2152055" y="3537012"/>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E5493E19-354E-4E14-B348-69BD679171CD}"/>
                  </a:ext>
                </a:extLst>
              </p:cNvPr>
              <p:cNvSpPr/>
              <p:nvPr/>
            </p:nvSpPr>
            <p:spPr>
              <a:xfrm>
                <a:off x="1579439" y="3501008"/>
                <a:ext cx="324036" cy="32403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730C2F28-B1EC-48B6-B990-0B834305C9F2}"/>
                  </a:ext>
                </a:extLst>
              </p:cNvPr>
              <p:cNvSpPr/>
              <p:nvPr/>
            </p:nvSpPr>
            <p:spPr>
              <a:xfrm>
                <a:off x="1687451" y="3609020"/>
                <a:ext cx="108012" cy="108012"/>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30FD5C2C-9658-4379-821A-2669C0182437}"/>
                  </a:ext>
                </a:extLst>
              </p:cNvPr>
              <p:cNvSpPr txBox="1"/>
              <p:nvPr/>
            </p:nvSpPr>
            <p:spPr>
              <a:xfrm>
                <a:off x="767408" y="3429000"/>
                <a:ext cx="928729" cy="646331"/>
              </a:xfrm>
              <a:prstGeom prst="rect">
                <a:avLst/>
              </a:prstGeom>
              <a:noFill/>
            </p:spPr>
            <p:txBody>
              <a:bodyPr wrap="square" rtlCol="0">
                <a:spAutoFit/>
              </a:bodyPr>
              <a:lstStyle/>
              <a:p>
                <a:r>
                  <a:rPr lang="en-US" dirty="0"/>
                  <a:t>Motor &amp; Gear</a:t>
                </a:r>
              </a:p>
            </p:txBody>
          </p:sp>
        </p:grpSp>
        <p:sp>
          <p:nvSpPr>
            <p:cNvPr id="31" name="Freeform 30"/>
            <p:cNvSpPr/>
            <p:nvPr/>
          </p:nvSpPr>
          <p:spPr>
            <a:xfrm>
              <a:off x="4381501" y="3202627"/>
              <a:ext cx="808155" cy="803598"/>
            </a:xfrm>
            <a:custGeom>
              <a:avLst/>
              <a:gdLst>
                <a:gd name="connsiteX0" fmla="*/ 175846 w 800540"/>
                <a:gd name="connsiteY0" fmla="*/ 723894 h 794060"/>
                <a:gd name="connsiteX1" fmla="*/ 545123 w 800540"/>
                <a:gd name="connsiteY1" fmla="*/ 785441 h 794060"/>
                <a:gd name="connsiteX2" fmla="*/ 791308 w 800540"/>
                <a:gd name="connsiteY2" fmla="*/ 556841 h 794060"/>
                <a:gd name="connsiteX3" fmla="*/ 729762 w 800540"/>
                <a:gd name="connsiteY3" fmla="*/ 249110 h 794060"/>
                <a:gd name="connsiteX4" fmla="*/ 553915 w 800540"/>
                <a:gd name="connsiteY4" fmla="*/ 55679 h 794060"/>
                <a:gd name="connsiteX5" fmla="*/ 228600 w 800540"/>
                <a:gd name="connsiteY5" fmla="*/ 11717 h 794060"/>
                <a:gd name="connsiteX6" fmla="*/ 0 w 800540"/>
                <a:gd name="connsiteY6" fmla="*/ 240317 h 794060"/>
                <a:gd name="connsiteX0" fmla="*/ 175846 w 808155"/>
                <a:gd name="connsiteY0" fmla="*/ 723313 h 793479"/>
                <a:gd name="connsiteX1" fmla="*/ 545123 w 808155"/>
                <a:gd name="connsiteY1" fmla="*/ 784860 h 793479"/>
                <a:gd name="connsiteX2" fmla="*/ 791308 w 808155"/>
                <a:gd name="connsiteY2" fmla="*/ 556260 h 793479"/>
                <a:gd name="connsiteX3" fmla="*/ 760759 w 808155"/>
                <a:gd name="connsiteY3" fmla="*/ 225281 h 793479"/>
                <a:gd name="connsiteX4" fmla="*/ 553915 w 808155"/>
                <a:gd name="connsiteY4" fmla="*/ 55098 h 793479"/>
                <a:gd name="connsiteX5" fmla="*/ 228600 w 808155"/>
                <a:gd name="connsiteY5" fmla="*/ 11136 h 793479"/>
                <a:gd name="connsiteX6" fmla="*/ 0 w 808155"/>
                <a:gd name="connsiteY6" fmla="*/ 239736 h 793479"/>
                <a:gd name="connsiteX0" fmla="*/ 175846 w 808155"/>
                <a:gd name="connsiteY0" fmla="*/ 733432 h 803598"/>
                <a:gd name="connsiteX1" fmla="*/ 545123 w 808155"/>
                <a:gd name="connsiteY1" fmla="*/ 794979 h 803598"/>
                <a:gd name="connsiteX2" fmla="*/ 791308 w 808155"/>
                <a:gd name="connsiteY2" fmla="*/ 566379 h 803598"/>
                <a:gd name="connsiteX3" fmla="*/ 760759 w 808155"/>
                <a:gd name="connsiteY3" fmla="*/ 235400 h 803598"/>
                <a:gd name="connsiteX4" fmla="*/ 553915 w 808155"/>
                <a:gd name="connsiteY4" fmla="*/ 34221 h 803598"/>
                <a:gd name="connsiteX5" fmla="*/ 228600 w 808155"/>
                <a:gd name="connsiteY5" fmla="*/ 21255 h 803598"/>
                <a:gd name="connsiteX6" fmla="*/ 0 w 808155"/>
                <a:gd name="connsiteY6" fmla="*/ 249855 h 803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8155" h="803598">
                  <a:moveTo>
                    <a:pt x="175846" y="733432"/>
                  </a:moveTo>
                  <a:cubicBezTo>
                    <a:pt x="309196" y="778126"/>
                    <a:pt x="442546" y="822821"/>
                    <a:pt x="545123" y="794979"/>
                  </a:cubicBezTo>
                  <a:cubicBezTo>
                    <a:pt x="647700" y="767137"/>
                    <a:pt x="755369" y="659642"/>
                    <a:pt x="791308" y="566379"/>
                  </a:cubicBezTo>
                  <a:cubicBezTo>
                    <a:pt x="827247" y="473116"/>
                    <a:pt x="800325" y="324093"/>
                    <a:pt x="760759" y="235400"/>
                  </a:cubicBezTo>
                  <a:cubicBezTo>
                    <a:pt x="721194" y="146707"/>
                    <a:pt x="642608" y="69912"/>
                    <a:pt x="553915" y="34221"/>
                  </a:cubicBezTo>
                  <a:cubicBezTo>
                    <a:pt x="465222" y="-1470"/>
                    <a:pt x="320919" y="-14684"/>
                    <a:pt x="228600" y="21255"/>
                  </a:cubicBezTo>
                  <a:cubicBezTo>
                    <a:pt x="136281" y="57194"/>
                    <a:pt x="68140" y="150941"/>
                    <a:pt x="0" y="249855"/>
                  </a:cubicBezTo>
                </a:path>
              </a:pathLst>
            </a:custGeom>
            <a:noFill/>
            <a:ln w="57150">
              <a:solidFill>
                <a:srgbClr val="FF0000"/>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Slide Number Placeholder 1">
            <a:extLst>
              <a:ext uri="{FF2B5EF4-FFF2-40B4-BE49-F238E27FC236}">
                <a16:creationId xmlns:a16="http://schemas.microsoft.com/office/drawing/2014/main" id="{98239235-CD19-4AA2-BF0C-D8BB5E5A8B76}"/>
              </a:ext>
            </a:extLst>
          </p:cNvPr>
          <p:cNvSpPr>
            <a:spLocks noGrp="1"/>
          </p:cNvSpPr>
          <p:nvPr>
            <p:ph type="sldNum" sz="quarter" idx="12"/>
          </p:nvPr>
        </p:nvSpPr>
        <p:spPr/>
        <p:txBody>
          <a:bodyPr/>
          <a:lstStyle/>
          <a:p>
            <a:fld id="{8D2F5A4B-4A13-479F-B760-CE9BE84513F2}" type="slidenum">
              <a:rPr lang="en-US" smtClean="0"/>
              <a:t>7</a:t>
            </a:fld>
            <a:endParaRPr lang="en-US"/>
          </a:p>
        </p:txBody>
      </p:sp>
    </p:spTree>
    <p:extLst>
      <p:ext uri="{BB962C8B-B14F-4D97-AF65-F5344CB8AC3E}">
        <p14:creationId xmlns:p14="http://schemas.microsoft.com/office/powerpoint/2010/main" val="1665977157"/>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45"/>
          <p:cNvSpPr>
            <a:spLocks noGrp="1"/>
          </p:cNvSpPr>
          <p:nvPr>
            <p:ph type="sldNum" sz="quarter" idx="12"/>
          </p:nvPr>
        </p:nvSpPr>
        <p:spPr/>
        <p:txBody>
          <a:bodyPr/>
          <a:lstStyle/>
          <a:p>
            <a:fld id="{EA5C3481-4412-4B7D-A6BA-69D27DE7BB4B}" type="slidenum">
              <a:rPr lang="en-US" smtClean="0"/>
              <a:pPr/>
              <a:t>8</a:t>
            </a:fld>
            <a:endParaRPr lang="en-US"/>
          </a:p>
        </p:txBody>
      </p:sp>
      <p:sp>
        <p:nvSpPr>
          <p:cNvPr id="2" name="Title 1"/>
          <p:cNvSpPr>
            <a:spLocks noGrp="1"/>
          </p:cNvSpPr>
          <p:nvPr>
            <p:ph type="title" idx="4294967295"/>
          </p:nvPr>
        </p:nvSpPr>
        <p:spPr>
          <a:xfrm>
            <a:off x="1487488" y="224644"/>
            <a:ext cx="9039225" cy="1068297"/>
          </a:xfrm>
        </p:spPr>
        <p:txBody>
          <a:bodyPr>
            <a:normAutofit/>
          </a:bodyPr>
          <a:lstStyle/>
          <a:p>
            <a:r>
              <a:rPr lang="en-US" sz="3200" dirty="0">
                <a:solidFill>
                  <a:srgbClr val="FF0000"/>
                </a:solidFill>
              </a:rPr>
              <a:t>There are several methods that can be used to raise and lower the boom</a:t>
            </a:r>
          </a:p>
        </p:txBody>
      </p:sp>
      <p:sp>
        <p:nvSpPr>
          <p:cNvPr id="3" name="Rectangle 2"/>
          <p:cNvSpPr/>
          <p:nvPr/>
        </p:nvSpPr>
        <p:spPr>
          <a:xfrm>
            <a:off x="3494348" y="3200432"/>
            <a:ext cx="4724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84748" y="2695396"/>
            <a:ext cx="1219200" cy="1143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431704" y="3236436"/>
            <a:ext cx="108012" cy="108012"/>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55540" y="3344448"/>
            <a:ext cx="324036" cy="32403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063552" y="3452460"/>
            <a:ext cx="108012" cy="108012"/>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6" idx="0"/>
          </p:cNvCxnSpPr>
          <p:nvPr/>
        </p:nvCxnSpPr>
        <p:spPr>
          <a:xfrm rot="5400000" flipH="1" flipV="1">
            <a:off x="2378587" y="2471351"/>
            <a:ext cx="612068" cy="1134126"/>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rot="16200000" flipH="1">
            <a:off x="2666991" y="3065045"/>
            <a:ext cx="169912" cy="1376790"/>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8632028" y="2182212"/>
            <a:ext cx="3188608" cy="3046988"/>
          </a:xfrm>
          <a:prstGeom prst="rect">
            <a:avLst/>
          </a:prstGeom>
          <a:noFill/>
        </p:spPr>
        <p:txBody>
          <a:bodyPr wrap="square" rtlCol="0">
            <a:spAutoFit/>
          </a:bodyPr>
          <a:lstStyle/>
          <a:p>
            <a:pPr marL="169863" indent="-169863">
              <a:buFont typeface="Arial" charset="0"/>
              <a:buChar char="•"/>
            </a:pPr>
            <a:r>
              <a:rPr lang="en-US" sz="2400" dirty="0"/>
              <a:t>Fairly fast action time</a:t>
            </a:r>
          </a:p>
          <a:p>
            <a:pPr marL="169863" indent="-169863">
              <a:buFont typeface="Arial" charset="0"/>
              <a:buChar char="•"/>
            </a:pPr>
            <a:r>
              <a:rPr lang="en-US" sz="2400" dirty="0"/>
              <a:t>Fairly simple</a:t>
            </a:r>
          </a:p>
          <a:p>
            <a:pPr marL="169863" indent="-169863">
              <a:buFont typeface="Arial" charset="0"/>
              <a:buChar char="•"/>
            </a:pPr>
            <a:r>
              <a:rPr lang="en-US" sz="2400" dirty="0"/>
              <a:t>Unlimited “stroke”</a:t>
            </a:r>
          </a:p>
          <a:p>
            <a:pPr marL="169863" indent="-169863">
              <a:buFont typeface="Arial" charset="0"/>
              <a:buChar char="•"/>
            </a:pPr>
            <a:r>
              <a:rPr lang="en-US" sz="2400" dirty="0"/>
              <a:t>Most versatile as far as positions are concerned</a:t>
            </a:r>
          </a:p>
          <a:p>
            <a:pPr marL="169863" indent="-169863">
              <a:buFont typeface="Arial" charset="0"/>
              <a:buChar char="•"/>
            </a:pPr>
            <a:r>
              <a:rPr lang="en-US" sz="2400" dirty="0"/>
              <a:t>Torque could be an issue</a:t>
            </a:r>
          </a:p>
        </p:txBody>
      </p:sp>
      <p:sp>
        <p:nvSpPr>
          <p:cNvPr id="39" name="TextBox 38"/>
          <p:cNvSpPr txBox="1"/>
          <p:nvPr/>
        </p:nvSpPr>
        <p:spPr>
          <a:xfrm>
            <a:off x="4151784" y="3406348"/>
            <a:ext cx="2520280" cy="738664"/>
          </a:xfrm>
          <a:prstGeom prst="rect">
            <a:avLst/>
          </a:prstGeom>
          <a:noFill/>
        </p:spPr>
        <p:txBody>
          <a:bodyPr wrap="square" rtlCol="0">
            <a:spAutoFit/>
          </a:bodyPr>
          <a:lstStyle/>
          <a:p>
            <a:r>
              <a:rPr lang="en-US" sz="1400" dirty="0"/>
              <a:t>Limit switches and mechanical stop used to stop in vertical and horizontal positions</a:t>
            </a:r>
          </a:p>
        </p:txBody>
      </p:sp>
      <p:sp>
        <p:nvSpPr>
          <p:cNvPr id="42" name="TextBox 41"/>
          <p:cNvSpPr txBox="1"/>
          <p:nvPr/>
        </p:nvSpPr>
        <p:spPr>
          <a:xfrm>
            <a:off x="1487488" y="1981289"/>
            <a:ext cx="2759217" cy="461665"/>
          </a:xfrm>
          <a:prstGeom prst="rect">
            <a:avLst/>
          </a:prstGeom>
          <a:noFill/>
        </p:spPr>
        <p:txBody>
          <a:bodyPr wrap="none" rtlCol="0">
            <a:spAutoFit/>
          </a:bodyPr>
          <a:lstStyle/>
          <a:p>
            <a:r>
              <a:rPr lang="en-US" sz="2400" b="1" dirty="0"/>
              <a:t>Chain and Sprockets</a:t>
            </a:r>
          </a:p>
        </p:txBody>
      </p:sp>
      <p:sp>
        <p:nvSpPr>
          <p:cNvPr id="8" name="Arc 7">
            <a:extLst>
              <a:ext uri="{FF2B5EF4-FFF2-40B4-BE49-F238E27FC236}">
                <a16:creationId xmlns:a16="http://schemas.microsoft.com/office/drawing/2014/main" id="{16C3041D-6BA0-4E5D-8A51-1927E1C60A6A}"/>
              </a:ext>
            </a:extLst>
          </p:cNvPr>
          <p:cNvSpPr/>
          <p:nvPr/>
        </p:nvSpPr>
        <p:spPr>
          <a:xfrm>
            <a:off x="2927648" y="2707341"/>
            <a:ext cx="1182824" cy="1131055"/>
          </a:xfrm>
          <a:prstGeom prst="arc">
            <a:avLst>
              <a:gd name="adj1" fmla="val 15173679"/>
              <a:gd name="adj2" fmla="val 6092031"/>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52242996"/>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2027548" y="3196629"/>
            <a:ext cx="5787796" cy="562580"/>
            <a:chOff x="1454035" y="3874532"/>
            <a:chExt cx="5787796" cy="562580"/>
          </a:xfrm>
        </p:grpSpPr>
        <p:grpSp>
          <p:nvGrpSpPr>
            <p:cNvPr id="24" name="Group 23"/>
            <p:cNvGrpSpPr/>
            <p:nvPr/>
          </p:nvGrpSpPr>
          <p:grpSpPr>
            <a:xfrm>
              <a:off x="2517431" y="3874532"/>
              <a:ext cx="4724400" cy="526576"/>
              <a:chOff x="2517431" y="3857204"/>
              <a:chExt cx="4724400" cy="526576"/>
            </a:xfrm>
          </p:grpSpPr>
          <p:sp>
            <p:nvSpPr>
              <p:cNvPr id="14" name="Rectangle 13"/>
              <p:cNvSpPr/>
              <p:nvPr/>
            </p:nvSpPr>
            <p:spPr>
              <a:xfrm rot="21018127">
                <a:off x="2517431" y="3857204"/>
                <a:ext cx="4724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rapezoid 14"/>
              <p:cNvSpPr/>
              <p:nvPr/>
            </p:nvSpPr>
            <p:spPr>
              <a:xfrm rot="21018127">
                <a:off x="2869557" y="3881172"/>
                <a:ext cx="216024" cy="324036"/>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rot="21018127">
                <a:off x="2588232" y="4275768"/>
                <a:ext cx="108012" cy="108012"/>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p:cNvSpPr/>
            <p:nvPr/>
          </p:nvSpPr>
          <p:spPr>
            <a:xfrm rot="21379309">
              <a:off x="1454035" y="3954324"/>
              <a:ext cx="792088" cy="216024"/>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54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rapezoid 16"/>
            <p:cNvSpPr/>
            <p:nvPr/>
          </p:nvSpPr>
          <p:spPr>
            <a:xfrm>
              <a:off x="1727684" y="4113076"/>
              <a:ext cx="216024" cy="324036"/>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a:stCxn id="19" idx="3"/>
            </p:cNvCxnSpPr>
            <p:nvPr/>
          </p:nvCxnSpPr>
          <p:spPr>
            <a:xfrm flipV="1">
              <a:off x="2245307" y="3969060"/>
              <a:ext cx="742517" cy="6786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 name="TextBox 36"/>
          <p:cNvSpPr txBox="1"/>
          <p:nvPr/>
        </p:nvSpPr>
        <p:spPr>
          <a:xfrm>
            <a:off x="8562862" y="2204864"/>
            <a:ext cx="2950372" cy="3046988"/>
          </a:xfrm>
          <a:prstGeom prst="rect">
            <a:avLst/>
          </a:prstGeom>
          <a:noFill/>
        </p:spPr>
        <p:txBody>
          <a:bodyPr wrap="square" rtlCol="0">
            <a:spAutoFit/>
          </a:bodyPr>
          <a:lstStyle/>
          <a:p>
            <a:pPr marL="169863" indent="-169863">
              <a:buFont typeface="Arial" charset="0"/>
              <a:buChar char="•"/>
            </a:pPr>
            <a:r>
              <a:rPr lang="en-US" sz="2400" dirty="0"/>
              <a:t>Fastest action time (maybe too fast!)</a:t>
            </a:r>
          </a:p>
          <a:p>
            <a:pPr marL="169863" indent="-169863">
              <a:buFont typeface="Arial" charset="0"/>
              <a:buChar char="•"/>
            </a:pPr>
            <a:r>
              <a:rPr lang="en-US" sz="2400" dirty="0"/>
              <a:t>Fairly simple</a:t>
            </a:r>
          </a:p>
          <a:p>
            <a:pPr marL="169863" indent="-169863">
              <a:buFont typeface="Arial" charset="0"/>
              <a:buChar char="•"/>
            </a:pPr>
            <a:r>
              <a:rPr lang="en-US" sz="2400" dirty="0"/>
              <a:t>Limited “stroke”</a:t>
            </a:r>
          </a:p>
          <a:p>
            <a:pPr marL="169863" indent="-169863">
              <a:buFont typeface="Arial" charset="0"/>
              <a:buChar char="•"/>
            </a:pPr>
            <a:r>
              <a:rPr lang="en-US" sz="2400" dirty="0"/>
              <a:t>Air pressure supply may be issue (pump and supply tank needed)</a:t>
            </a:r>
          </a:p>
        </p:txBody>
      </p:sp>
      <p:sp>
        <p:nvSpPr>
          <p:cNvPr id="41" name="TextBox 40"/>
          <p:cNvSpPr txBox="1"/>
          <p:nvPr/>
        </p:nvSpPr>
        <p:spPr>
          <a:xfrm>
            <a:off x="4259796" y="3651197"/>
            <a:ext cx="2520280" cy="738664"/>
          </a:xfrm>
          <a:prstGeom prst="rect">
            <a:avLst/>
          </a:prstGeom>
          <a:noFill/>
        </p:spPr>
        <p:txBody>
          <a:bodyPr wrap="square" rtlCol="0">
            <a:spAutoFit/>
          </a:bodyPr>
          <a:lstStyle/>
          <a:p>
            <a:r>
              <a:rPr lang="en-US" sz="1400" dirty="0"/>
              <a:t>Limit switches and mechanical stop used to stop in vertical and horizontal positions</a:t>
            </a:r>
          </a:p>
        </p:txBody>
      </p:sp>
      <p:sp>
        <p:nvSpPr>
          <p:cNvPr id="43" name="TextBox 42"/>
          <p:cNvSpPr txBox="1"/>
          <p:nvPr/>
        </p:nvSpPr>
        <p:spPr>
          <a:xfrm>
            <a:off x="1595500" y="2024844"/>
            <a:ext cx="2406684" cy="461665"/>
          </a:xfrm>
          <a:prstGeom prst="rect">
            <a:avLst/>
          </a:prstGeom>
          <a:noFill/>
        </p:spPr>
        <p:txBody>
          <a:bodyPr wrap="none" rtlCol="0">
            <a:spAutoFit/>
          </a:bodyPr>
          <a:lstStyle/>
          <a:p>
            <a:r>
              <a:rPr lang="en-US" sz="2400" b="1" dirty="0"/>
              <a:t>Pneumatic Piston</a:t>
            </a:r>
          </a:p>
        </p:txBody>
      </p:sp>
      <p:sp>
        <p:nvSpPr>
          <p:cNvPr id="46" name="Slide Number Placeholder 45"/>
          <p:cNvSpPr>
            <a:spLocks noGrp="1"/>
          </p:cNvSpPr>
          <p:nvPr>
            <p:ph type="sldNum" sz="quarter" idx="12"/>
          </p:nvPr>
        </p:nvSpPr>
        <p:spPr/>
        <p:txBody>
          <a:bodyPr/>
          <a:lstStyle/>
          <a:p>
            <a:fld id="{EA5C3481-4412-4B7D-A6BA-69D27DE7BB4B}" type="slidenum">
              <a:rPr lang="en-US" smtClean="0"/>
              <a:pPr/>
              <a:t>9</a:t>
            </a:fld>
            <a:endParaRPr lang="en-US"/>
          </a:p>
        </p:txBody>
      </p:sp>
      <p:sp>
        <p:nvSpPr>
          <p:cNvPr id="49" name="Title 1">
            <a:extLst>
              <a:ext uri="{FF2B5EF4-FFF2-40B4-BE49-F238E27FC236}">
                <a16:creationId xmlns:a16="http://schemas.microsoft.com/office/drawing/2014/main" id="{C1B0B91F-4E2B-4716-9B1E-780E14EEB17F}"/>
              </a:ext>
            </a:extLst>
          </p:cNvPr>
          <p:cNvSpPr txBox="1">
            <a:spLocks/>
          </p:cNvSpPr>
          <p:nvPr/>
        </p:nvSpPr>
        <p:spPr>
          <a:xfrm>
            <a:off x="1487488" y="224644"/>
            <a:ext cx="9039225" cy="10682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solidFill>
                  <a:srgbClr val="FF0000"/>
                </a:solidFill>
              </a:rPr>
              <a:t>There are several methods that can be used to raising and lowering the boom</a:t>
            </a:r>
            <a:endParaRPr lang="en-US" sz="3200" dirty="0">
              <a:solidFill>
                <a:srgbClr val="FF0000"/>
              </a:solidFill>
            </a:endParaRPr>
          </a:p>
        </p:txBody>
      </p:sp>
    </p:spTree>
    <p:extLst>
      <p:ext uri="{BB962C8B-B14F-4D97-AF65-F5344CB8AC3E}">
        <p14:creationId xmlns:p14="http://schemas.microsoft.com/office/powerpoint/2010/main" val="4107818520"/>
      </p:ext>
    </p:extLst>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2344</Words>
  <Application>Microsoft Office PowerPoint</Application>
  <PresentationFormat>Widescreen</PresentationFormat>
  <Paragraphs>353</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Robotics Lifting Things </vt:lpstr>
      <vt:lpstr>PowerPoint Presentation</vt:lpstr>
      <vt:lpstr>PowerPoint Presentation</vt:lpstr>
      <vt:lpstr>PowerPoint Presentation</vt:lpstr>
      <vt:lpstr>PowerPoint Presentation</vt:lpstr>
      <vt:lpstr>PowerPoint Presentation</vt:lpstr>
      <vt:lpstr>PowerPoint Presentation</vt:lpstr>
      <vt:lpstr>There are several methods that can be used to raise and lower the boom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Lifting Things…</dc:title>
  <dc:creator>Eberspeaker, Philip J. (WFF-8100)</dc:creator>
  <cp:lastModifiedBy>Philip Eberspeaker</cp:lastModifiedBy>
  <cp:revision>84</cp:revision>
  <dcterms:created xsi:type="dcterms:W3CDTF">2012-05-22T14:59:10Z</dcterms:created>
  <dcterms:modified xsi:type="dcterms:W3CDTF">2018-09-10T00:09:20Z</dcterms:modified>
</cp:coreProperties>
</file>